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theme/themeOverride1.xml" ContentType="application/vnd.openxmlformats-officedocument.themeOverr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5"/>
  </p:notesMasterIdLst>
  <p:sldIdLst>
    <p:sldId id="257" r:id="rId2"/>
    <p:sldId id="262" r:id="rId3"/>
    <p:sldId id="264" r:id="rId4"/>
    <p:sldId id="287" r:id="rId5"/>
    <p:sldId id="282" r:id="rId6"/>
    <p:sldId id="283" r:id="rId7"/>
    <p:sldId id="284" r:id="rId8"/>
    <p:sldId id="285" r:id="rId9"/>
    <p:sldId id="266" r:id="rId10"/>
    <p:sldId id="267" r:id="rId11"/>
    <p:sldId id="268" r:id="rId12"/>
    <p:sldId id="269" r:id="rId13"/>
    <p:sldId id="291" r:id="rId14"/>
    <p:sldId id="273" r:id="rId15"/>
    <p:sldId id="278" r:id="rId16"/>
    <p:sldId id="279" r:id="rId17"/>
    <p:sldId id="271" r:id="rId18"/>
    <p:sldId id="274" r:id="rId19"/>
    <p:sldId id="281" r:id="rId20"/>
    <p:sldId id="288" r:id="rId21"/>
    <p:sldId id="289" r:id="rId22"/>
    <p:sldId id="290" r:id="rId23"/>
    <p:sldId id="276" r:id="rId2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5"/>
    <p:restoredTop sz="76303"/>
  </p:normalViewPr>
  <p:slideViewPr>
    <p:cSldViewPr snapToGrid="0" snapToObjects="1">
      <p:cViewPr varScale="1">
        <p:scale>
          <a:sx n="67" d="100"/>
          <a:sy n="67" d="100"/>
        </p:scale>
        <p:origin x="1906" y="53"/>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xlsx"/><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invertIfNegative val="0"/>
          <c:val>
            <c:numRef>
              <c:f>Sheet1!$A$1:$A$18</c:f>
              <c:numCache>
                <c:formatCode>General</c:formatCode>
                <c:ptCount val="18"/>
                <c:pt idx="0">
                  <c:v>0</c:v>
                </c:pt>
                <c:pt idx="1">
                  <c:v>0</c:v>
                </c:pt>
                <c:pt idx="2">
                  <c:v>0</c:v>
                </c:pt>
                <c:pt idx="3">
                  <c:v>0</c:v>
                </c:pt>
                <c:pt idx="4">
                  <c:v>0</c:v>
                </c:pt>
                <c:pt idx="5">
                  <c:v>0</c:v>
                </c:pt>
                <c:pt idx="6">
                  <c:v>0</c:v>
                </c:pt>
                <c:pt idx="7">
                  <c:v>0</c:v>
                </c:pt>
                <c:pt idx="8">
                  <c:v>0</c:v>
                </c:pt>
                <c:pt idx="9">
                  <c:v>1</c:v>
                </c:pt>
                <c:pt idx="10">
                  <c:v>0</c:v>
                </c:pt>
                <c:pt idx="11">
                  <c:v>6</c:v>
                </c:pt>
                <c:pt idx="12">
                  <c:v>6</c:v>
                </c:pt>
                <c:pt idx="13">
                  <c:v>5</c:v>
                </c:pt>
                <c:pt idx="14">
                  <c:v>9</c:v>
                </c:pt>
                <c:pt idx="15">
                  <c:v>7</c:v>
                </c:pt>
                <c:pt idx="16">
                  <c:v>2</c:v>
                </c:pt>
                <c:pt idx="17">
                  <c:v>7</c:v>
                </c:pt>
              </c:numCache>
            </c:numRef>
          </c:val>
          <c:extLst>
            <c:ext xmlns:c16="http://schemas.microsoft.com/office/drawing/2014/chart" uri="{C3380CC4-5D6E-409C-BE32-E72D297353CC}">
              <c16:uniqueId val="{00000000-8541-485D-B7EA-DC7B0D71425C}"/>
            </c:ext>
          </c:extLst>
        </c:ser>
        <c:dLbls>
          <c:showLegendKey val="0"/>
          <c:showVal val="0"/>
          <c:showCatName val="0"/>
          <c:showSerName val="0"/>
          <c:showPercent val="0"/>
          <c:showBubbleSize val="0"/>
        </c:dLbls>
        <c:gapWidth val="30"/>
        <c:axId val="2135247080"/>
        <c:axId val="2091083544"/>
      </c:barChart>
      <c:catAx>
        <c:axId val="2135247080"/>
        <c:scaling>
          <c:orientation val="minMax"/>
        </c:scaling>
        <c:delete val="0"/>
        <c:axPos val="b"/>
        <c:title>
          <c:tx>
            <c:rich>
              <a:bodyPr rot="0" vert="horz"/>
              <a:lstStyle/>
              <a:p>
                <a:pPr>
                  <a:defRPr/>
                </a:pPr>
                <a:r>
                  <a:rPr lang="en-US" sz="1400"/>
                  <a:t>Pre-Mindset Score (Range from 3-18)</a:t>
                </a:r>
              </a:p>
            </c:rich>
          </c:tx>
          <c:overlay val="0"/>
        </c:title>
        <c:majorTickMark val="none"/>
        <c:minorTickMark val="none"/>
        <c:tickLblPos val="nextTo"/>
        <c:crossAx val="2091083544"/>
        <c:crosses val="autoZero"/>
        <c:auto val="1"/>
        <c:lblAlgn val="ctr"/>
        <c:lblOffset val="100"/>
        <c:tickLblSkip val="1"/>
        <c:noMultiLvlLbl val="0"/>
      </c:catAx>
      <c:valAx>
        <c:axId val="2091083544"/>
        <c:scaling>
          <c:orientation val="minMax"/>
        </c:scaling>
        <c:delete val="0"/>
        <c:axPos val="l"/>
        <c:title>
          <c:tx>
            <c:rich>
              <a:bodyPr rot="-5400000" vert="horz"/>
              <a:lstStyle/>
              <a:p>
                <a:pPr>
                  <a:defRPr/>
                </a:pPr>
                <a:r>
                  <a:rPr lang="en-US" sz="1400"/>
                  <a:t>Frequency (n=43)</a:t>
                </a:r>
              </a:p>
            </c:rich>
          </c:tx>
          <c:layout>
            <c:manualLayout>
              <c:xMode val="edge"/>
              <c:yMode val="edge"/>
              <c:x val="6.3888888888888898E-2"/>
              <c:y val="0.32522157166125898"/>
            </c:manualLayout>
          </c:layout>
          <c:overlay val="0"/>
        </c:title>
        <c:numFmt formatCode="General" sourceLinked="1"/>
        <c:majorTickMark val="out"/>
        <c:minorTickMark val="none"/>
        <c:tickLblPos val="nextTo"/>
        <c:crossAx val="2135247080"/>
        <c:crossesAt val="3"/>
        <c:crossBetween val="between"/>
      </c:valAx>
    </c:plotArea>
    <c:plotVisOnly val="1"/>
    <c:dispBlanksAs val="gap"/>
    <c:showDLblsOverMax val="0"/>
  </c:chart>
  <c:externalData r:id="rId2">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7CA7749-A4F0-684A-8149-132D3D85DB7A}" type="doc">
      <dgm:prSet loTypeId="urn:microsoft.com/office/officeart/2005/8/layout/hList9" loCatId="" qsTypeId="urn:microsoft.com/office/officeart/2005/8/quickstyle/simple4" qsCatId="simple" csTypeId="urn:microsoft.com/office/officeart/2005/8/colors/accent1_2" csCatId="accent1" phldr="1"/>
      <dgm:spPr/>
      <dgm:t>
        <a:bodyPr/>
        <a:lstStyle/>
        <a:p>
          <a:endParaRPr lang="en-US"/>
        </a:p>
      </dgm:t>
    </dgm:pt>
    <dgm:pt modelId="{E9365B68-F494-194E-8743-5CC66EF52575}">
      <dgm:prSet phldrT="[Text]" custT="1"/>
      <dgm:spPr/>
      <dgm:t>
        <a:bodyPr/>
        <a:lstStyle/>
        <a:p>
          <a:r>
            <a:rPr lang="en-US" sz="2000" dirty="0" smtClean="0"/>
            <a:t>Growth Mindset</a:t>
          </a:r>
          <a:endParaRPr lang="en-US" sz="2000" dirty="0"/>
        </a:p>
      </dgm:t>
    </dgm:pt>
    <dgm:pt modelId="{FB23D5D1-C8FD-3C4D-84D6-F34BB2DFE9BE}" type="parTrans" cxnId="{D09245E3-4987-2744-9300-8FCDA37CF080}">
      <dgm:prSet/>
      <dgm:spPr/>
      <dgm:t>
        <a:bodyPr/>
        <a:lstStyle/>
        <a:p>
          <a:endParaRPr lang="en-US"/>
        </a:p>
      </dgm:t>
    </dgm:pt>
    <dgm:pt modelId="{0FC4A828-DC72-4A40-B04D-ECC9A5993E17}" type="sibTrans" cxnId="{D09245E3-4987-2744-9300-8FCDA37CF080}">
      <dgm:prSet/>
      <dgm:spPr/>
      <dgm:t>
        <a:bodyPr/>
        <a:lstStyle/>
        <a:p>
          <a:endParaRPr lang="en-US"/>
        </a:p>
      </dgm:t>
    </dgm:pt>
    <dgm:pt modelId="{7F2E0E59-A9DB-044F-8326-1F5E19E67AB7}">
      <dgm:prSet phldrT="[Text]" custT="1"/>
      <dgm:spPr/>
      <dgm:t>
        <a:bodyPr/>
        <a:lstStyle/>
        <a:p>
          <a:pPr marL="0" indent="0"/>
          <a:r>
            <a:rPr lang="en-US" sz="2000" dirty="0" smtClean="0"/>
            <a:t>Teaching ability is malleable</a:t>
          </a:r>
          <a:endParaRPr lang="en-US" sz="2000" dirty="0"/>
        </a:p>
      </dgm:t>
    </dgm:pt>
    <dgm:pt modelId="{108787AA-D284-CB4C-8925-9F9BE20AC526}" type="parTrans" cxnId="{07B6B122-8263-D548-8541-380542BA40ED}">
      <dgm:prSet/>
      <dgm:spPr/>
      <dgm:t>
        <a:bodyPr/>
        <a:lstStyle/>
        <a:p>
          <a:endParaRPr lang="en-US"/>
        </a:p>
      </dgm:t>
    </dgm:pt>
    <dgm:pt modelId="{4FB2E26D-30B2-B64E-AF00-421780B29A6E}" type="sibTrans" cxnId="{07B6B122-8263-D548-8541-380542BA40ED}">
      <dgm:prSet/>
      <dgm:spPr/>
      <dgm:t>
        <a:bodyPr/>
        <a:lstStyle/>
        <a:p>
          <a:endParaRPr lang="en-US"/>
        </a:p>
      </dgm:t>
    </dgm:pt>
    <dgm:pt modelId="{72539262-4024-914C-B919-FA82EECB0F7C}">
      <dgm:prSet phldrT="[Text]" custT="1"/>
      <dgm:spPr/>
      <dgm:t>
        <a:bodyPr/>
        <a:lstStyle/>
        <a:p>
          <a:pPr marL="0" indent="0"/>
          <a:r>
            <a:rPr lang="en-US" sz="2000" dirty="0" smtClean="0"/>
            <a:t>Adopt new instructional strategies</a:t>
          </a:r>
          <a:endParaRPr lang="en-US" sz="2000" dirty="0"/>
        </a:p>
      </dgm:t>
    </dgm:pt>
    <dgm:pt modelId="{4580F423-443A-AB48-9384-19A50804E0C0}" type="parTrans" cxnId="{08180BAB-B9A3-8C43-AE28-23CDC8894DAE}">
      <dgm:prSet/>
      <dgm:spPr/>
      <dgm:t>
        <a:bodyPr/>
        <a:lstStyle/>
        <a:p>
          <a:endParaRPr lang="en-US"/>
        </a:p>
      </dgm:t>
    </dgm:pt>
    <dgm:pt modelId="{01BD08C8-0211-B24C-896A-BD85AB9069A3}" type="sibTrans" cxnId="{08180BAB-B9A3-8C43-AE28-23CDC8894DAE}">
      <dgm:prSet/>
      <dgm:spPr/>
      <dgm:t>
        <a:bodyPr/>
        <a:lstStyle/>
        <a:p>
          <a:endParaRPr lang="en-US"/>
        </a:p>
      </dgm:t>
    </dgm:pt>
    <dgm:pt modelId="{DCDD1DB3-D0BE-C34C-9239-7BB47F0815E7}">
      <dgm:prSet phldrT="[Text]" custT="1"/>
      <dgm:spPr/>
      <dgm:t>
        <a:bodyPr/>
        <a:lstStyle/>
        <a:p>
          <a:pPr>
            <a:spcAft>
              <a:spcPts val="1440"/>
            </a:spcAft>
          </a:pPr>
          <a:r>
            <a:rPr lang="en-US" sz="2000" dirty="0" smtClean="0"/>
            <a:t>Change in instructional practices following PD</a:t>
          </a:r>
          <a:endParaRPr lang="en-US" sz="2000" dirty="0"/>
        </a:p>
      </dgm:t>
    </dgm:pt>
    <dgm:pt modelId="{6356AC9E-6F44-4A43-8762-3F387B5B006D}" type="parTrans" cxnId="{91A53E85-ED6A-5F40-81F9-B96BC8B1F065}">
      <dgm:prSet/>
      <dgm:spPr/>
      <dgm:t>
        <a:bodyPr/>
        <a:lstStyle/>
        <a:p>
          <a:endParaRPr lang="en-US"/>
        </a:p>
      </dgm:t>
    </dgm:pt>
    <dgm:pt modelId="{69DE5074-F438-4C47-85BE-67F00B2FBF96}" type="sibTrans" cxnId="{91A53E85-ED6A-5F40-81F9-B96BC8B1F065}">
      <dgm:prSet/>
      <dgm:spPr/>
      <dgm:t>
        <a:bodyPr/>
        <a:lstStyle/>
        <a:p>
          <a:endParaRPr lang="en-US"/>
        </a:p>
      </dgm:t>
    </dgm:pt>
    <dgm:pt modelId="{C2FBB77E-CCCB-7B4B-8C35-2566F76D35A6}" type="pres">
      <dgm:prSet presAssocID="{77CA7749-A4F0-684A-8149-132D3D85DB7A}" presName="list" presStyleCnt="0">
        <dgm:presLayoutVars>
          <dgm:dir/>
          <dgm:animLvl val="lvl"/>
        </dgm:presLayoutVars>
      </dgm:prSet>
      <dgm:spPr/>
      <dgm:t>
        <a:bodyPr/>
        <a:lstStyle/>
        <a:p>
          <a:endParaRPr lang="en-US"/>
        </a:p>
      </dgm:t>
    </dgm:pt>
    <dgm:pt modelId="{8E9FEB49-33B9-F449-BF5D-3B2C8F67F402}" type="pres">
      <dgm:prSet presAssocID="{E9365B68-F494-194E-8743-5CC66EF52575}" presName="posSpace" presStyleCnt="0"/>
      <dgm:spPr/>
    </dgm:pt>
    <dgm:pt modelId="{1B6D470C-6E5E-4547-8C07-CA6BB6028646}" type="pres">
      <dgm:prSet presAssocID="{E9365B68-F494-194E-8743-5CC66EF52575}" presName="vertFlow" presStyleCnt="0"/>
      <dgm:spPr/>
    </dgm:pt>
    <dgm:pt modelId="{7B48C237-291A-1D47-9653-854DC5BAA722}" type="pres">
      <dgm:prSet presAssocID="{E9365B68-F494-194E-8743-5CC66EF52575}" presName="topSpace" presStyleCnt="0"/>
      <dgm:spPr/>
    </dgm:pt>
    <dgm:pt modelId="{3E9A7B8E-F898-E14F-9093-717AF25D669D}" type="pres">
      <dgm:prSet presAssocID="{E9365B68-F494-194E-8743-5CC66EF52575}" presName="firstComp" presStyleCnt="0"/>
      <dgm:spPr/>
    </dgm:pt>
    <dgm:pt modelId="{D702EB6C-B6F0-8641-B57E-332AA8D2CAAE}" type="pres">
      <dgm:prSet presAssocID="{E9365B68-F494-194E-8743-5CC66EF52575}" presName="firstChild" presStyleLbl="bgAccFollowNode1" presStyleIdx="0" presStyleCnt="3" custScaleX="100112" custScaleY="59517" custLinFactNeighborX="-3" custLinFactNeighborY="-4956"/>
      <dgm:spPr/>
      <dgm:t>
        <a:bodyPr/>
        <a:lstStyle/>
        <a:p>
          <a:endParaRPr lang="en-US"/>
        </a:p>
      </dgm:t>
    </dgm:pt>
    <dgm:pt modelId="{97BC34E3-0EC2-4046-98B0-5ACAD9C217FB}" type="pres">
      <dgm:prSet presAssocID="{E9365B68-F494-194E-8743-5CC66EF52575}" presName="firstChildTx" presStyleLbl="bgAccFollowNode1" presStyleIdx="0" presStyleCnt="3">
        <dgm:presLayoutVars>
          <dgm:bulletEnabled val="1"/>
        </dgm:presLayoutVars>
      </dgm:prSet>
      <dgm:spPr/>
      <dgm:t>
        <a:bodyPr/>
        <a:lstStyle/>
        <a:p>
          <a:endParaRPr lang="en-US"/>
        </a:p>
      </dgm:t>
    </dgm:pt>
    <dgm:pt modelId="{89C2F81A-2DC5-D144-8B20-DB025603D668}" type="pres">
      <dgm:prSet presAssocID="{72539262-4024-914C-B919-FA82EECB0F7C}" presName="comp" presStyleCnt="0"/>
      <dgm:spPr/>
    </dgm:pt>
    <dgm:pt modelId="{D3FF1637-8022-D048-A699-D2CD1FA50E15}" type="pres">
      <dgm:prSet presAssocID="{72539262-4024-914C-B919-FA82EECB0F7C}" presName="child" presStyleLbl="bgAccFollowNode1" presStyleIdx="1" presStyleCnt="3" custScaleX="100141" custScaleY="72644" custLinFactNeighborX="8045" custLinFactNeighborY="-13549"/>
      <dgm:spPr/>
      <dgm:t>
        <a:bodyPr/>
        <a:lstStyle/>
        <a:p>
          <a:endParaRPr lang="en-US"/>
        </a:p>
      </dgm:t>
    </dgm:pt>
    <dgm:pt modelId="{40B2CF75-6D02-1F41-9722-C741FE9AF9B0}" type="pres">
      <dgm:prSet presAssocID="{72539262-4024-914C-B919-FA82EECB0F7C}" presName="childTx" presStyleLbl="bgAccFollowNode1" presStyleIdx="1" presStyleCnt="3">
        <dgm:presLayoutVars>
          <dgm:bulletEnabled val="1"/>
        </dgm:presLayoutVars>
      </dgm:prSet>
      <dgm:spPr/>
      <dgm:t>
        <a:bodyPr/>
        <a:lstStyle/>
        <a:p>
          <a:endParaRPr lang="en-US"/>
        </a:p>
      </dgm:t>
    </dgm:pt>
    <dgm:pt modelId="{9EA7A69D-5E79-4A42-8C3C-3B19851AEABC}" type="pres">
      <dgm:prSet presAssocID="{DCDD1DB3-D0BE-C34C-9239-7BB47F0815E7}" presName="comp" presStyleCnt="0"/>
      <dgm:spPr/>
    </dgm:pt>
    <dgm:pt modelId="{F1F5C3FD-2464-014F-95F1-2A68622818F3}" type="pres">
      <dgm:prSet presAssocID="{DCDD1DB3-D0BE-C34C-9239-7BB47F0815E7}" presName="child" presStyleLbl="bgAccFollowNode1" presStyleIdx="2" presStyleCnt="3" custScaleX="100090" custScaleY="88404" custLinFactNeighborX="8" custLinFactNeighborY="-18721"/>
      <dgm:spPr/>
      <dgm:t>
        <a:bodyPr/>
        <a:lstStyle/>
        <a:p>
          <a:endParaRPr lang="en-US"/>
        </a:p>
      </dgm:t>
    </dgm:pt>
    <dgm:pt modelId="{5F43F9AC-8484-7447-ADA6-C671A8A262AD}" type="pres">
      <dgm:prSet presAssocID="{DCDD1DB3-D0BE-C34C-9239-7BB47F0815E7}" presName="childTx" presStyleLbl="bgAccFollowNode1" presStyleIdx="2" presStyleCnt="3">
        <dgm:presLayoutVars>
          <dgm:bulletEnabled val="1"/>
        </dgm:presLayoutVars>
      </dgm:prSet>
      <dgm:spPr/>
      <dgm:t>
        <a:bodyPr/>
        <a:lstStyle/>
        <a:p>
          <a:endParaRPr lang="en-US"/>
        </a:p>
      </dgm:t>
    </dgm:pt>
    <dgm:pt modelId="{1D7BCC11-F7D9-5849-AC85-C8DBB308CABF}" type="pres">
      <dgm:prSet presAssocID="{E9365B68-F494-194E-8743-5CC66EF52575}" presName="negSpace" presStyleCnt="0"/>
      <dgm:spPr/>
    </dgm:pt>
    <dgm:pt modelId="{F99CC729-E2C9-364C-A704-333DF070001B}" type="pres">
      <dgm:prSet presAssocID="{E9365B68-F494-194E-8743-5CC66EF52575}" presName="circle" presStyleLbl="node1" presStyleIdx="0" presStyleCnt="1" custScaleX="132902" custScaleY="57459" custLinFactNeighborX="-173" custLinFactNeighborY="-5436"/>
      <dgm:spPr/>
      <dgm:t>
        <a:bodyPr/>
        <a:lstStyle/>
        <a:p>
          <a:endParaRPr lang="en-US"/>
        </a:p>
      </dgm:t>
    </dgm:pt>
  </dgm:ptLst>
  <dgm:cxnLst>
    <dgm:cxn modelId="{E6126AB0-144E-6842-91A9-D488DFE5846B}" type="presOf" srcId="{7F2E0E59-A9DB-044F-8326-1F5E19E67AB7}" destId="{D702EB6C-B6F0-8641-B57E-332AA8D2CAAE}" srcOrd="0" destOrd="0" presId="urn:microsoft.com/office/officeart/2005/8/layout/hList9"/>
    <dgm:cxn modelId="{936AA665-0CE2-5840-95CB-93C82FDEE6B4}" type="presOf" srcId="{E9365B68-F494-194E-8743-5CC66EF52575}" destId="{F99CC729-E2C9-364C-A704-333DF070001B}" srcOrd="0" destOrd="0" presId="urn:microsoft.com/office/officeart/2005/8/layout/hList9"/>
    <dgm:cxn modelId="{07B6B122-8263-D548-8541-380542BA40ED}" srcId="{E9365B68-F494-194E-8743-5CC66EF52575}" destId="{7F2E0E59-A9DB-044F-8326-1F5E19E67AB7}" srcOrd="0" destOrd="0" parTransId="{108787AA-D284-CB4C-8925-9F9BE20AC526}" sibTransId="{4FB2E26D-30B2-B64E-AF00-421780B29A6E}"/>
    <dgm:cxn modelId="{08180BAB-B9A3-8C43-AE28-23CDC8894DAE}" srcId="{E9365B68-F494-194E-8743-5CC66EF52575}" destId="{72539262-4024-914C-B919-FA82EECB0F7C}" srcOrd="1" destOrd="0" parTransId="{4580F423-443A-AB48-9384-19A50804E0C0}" sibTransId="{01BD08C8-0211-B24C-896A-BD85AB9069A3}"/>
    <dgm:cxn modelId="{1F0DBBC3-CF91-7643-9360-6DF38D1C0F14}" type="presOf" srcId="{72539262-4024-914C-B919-FA82EECB0F7C}" destId="{40B2CF75-6D02-1F41-9722-C741FE9AF9B0}" srcOrd="1" destOrd="0" presId="urn:microsoft.com/office/officeart/2005/8/layout/hList9"/>
    <dgm:cxn modelId="{01EB984E-FAE7-A24A-9B9B-88475C494388}" type="presOf" srcId="{7F2E0E59-A9DB-044F-8326-1F5E19E67AB7}" destId="{97BC34E3-0EC2-4046-98B0-5ACAD9C217FB}" srcOrd="1" destOrd="0" presId="urn:microsoft.com/office/officeart/2005/8/layout/hList9"/>
    <dgm:cxn modelId="{25CF06BE-9230-AB45-8AE5-D86BF132AC44}" type="presOf" srcId="{DCDD1DB3-D0BE-C34C-9239-7BB47F0815E7}" destId="{F1F5C3FD-2464-014F-95F1-2A68622818F3}" srcOrd="0" destOrd="0" presId="urn:microsoft.com/office/officeart/2005/8/layout/hList9"/>
    <dgm:cxn modelId="{91A53E85-ED6A-5F40-81F9-B96BC8B1F065}" srcId="{E9365B68-F494-194E-8743-5CC66EF52575}" destId="{DCDD1DB3-D0BE-C34C-9239-7BB47F0815E7}" srcOrd="2" destOrd="0" parTransId="{6356AC9E-6F44-4A43-8762-3F387B5B006D}" sibTransId="{69DE5074-F438-4C47-85BE-67F00B2FBF96}"/>
    <dgm:cxn modelId="{5F1FEF6E-B5E1-874C-906B-23AF8278663D}" type="presOf" srcId="{72539262-4024-914C-B919-FA82EECB0F7C}" destId="{D3FF1637-8022-D048-A699-D2CD1FA50E15}" srcOrd="0" destOrd="0" presId="urn:microsoft.com/office/officeart/2005/8/layout/hList9"/>
    <dgm:cxn modelId="{810CC57B-0656-544D-8904-98ACD6703519}" type="presOf" srcId="{DCDD1DB3-D0BE-C34C-9239-7BB47F0815E7}" destId="{5F43F9AC-8484-7447-ADA6-C671A8A262AD}" srcOrd="1" destOrd="0" presId="urn:microsoft.com/office/officeart/2005/8/layout/hList9"/>
    <dgm:cxn modelId="{D09245E3-4987-2744-9300-8FCDA37CF080}" srcId="{77CA7749-A4F0-684A-8149-132D3D85DB7A}" destId="{E9365B68-F494-194E-8743-5CC66EF52575}" srcOrd="0" destOrd="0" parTransId="{FB23D5D1-C8FD-3C4D-84D6-F34BB2DFE9BE}" sibTransId="{0FC4A828-DC72-4A40-B04D-ECC9A5993E17}"/>
    <dgm:cxn modelId="{344E3C5E-39B2-E347-9EB8-B9AB6E1F8561}" type="presOf" srcId="{77CA7749-A4F0-684A-8149-132D3D85DB7A}" destId="{C2FBB77E-CCCB-7B4B-8C35-2566F76D35A6}" srcOrd="0" destOrd="0" presId="urn:microsoft.com/office/officeart/2005/8/layout/hList9"/>
    <dgm:cxn modelId="{01A25C95-7FC6-3B46-983D-E4E5B21418E6}" type="presParOf" srcId="{C2FBB77E-CCCB-7B4B-8C35-2566F76D35A6}" destId="{8E9FEB49-33B9-F449-BF5D-3B2C8F67F402}" srcOrd="0" destOrd="0" presId="urn:microsoft.com/office/officeart/2005/8/layout/hList9"/>
    <dgm:cxn modelId="{1AC61579-71D3-5C40-AD0E-4F670DC0D436}" type="presParOf" srcId="{C2FBB77E-CCCB-7B4B-8C35-2566F76D35A6}" destId="{1B6D470C-6E5E-4547-8C07-CA6BB6028646}" srcOrd="1" destOrd="0" presId="urn:microsoft.com/office/officeart/2005/8/layout/hList9"/>
    <dgm:cxn modelId="{D3A92611-1595-A946-8ED2-96C4FBF6BCD6}" type="presParOf" srcId="{1B6D470C-6E5E-4547-8C07-CA6BB6028646}" destId="{7B48C237-291A-1D47-9653-854DC5BAA722}" srcOrd="0" destOrd="0" presId="urn:microsoft.com/office/officeart/2005/8/layout/hList9"/>
    <dgm:cxn modelId="{EBAC40E0-666D-E84F-8C45-41C324CFE1E5}" type="presParOf" srcId="{1B6D470C-6E5E-4547-8C07-CA6BB6028646}" destId="{3E9A7B8E-F898-E14F-9093-717AF25D669D}" srcOrd="1" destOrd="0" presId="urn:microsoft.com/office/officeart/2005/8/layout/hList9"/>
    <dgm:cxn modelId="{2DF888E6-3063-CD4D-9068-1B08BB673D30}" type="presParOf" srcId="{3E9A7B8E-F898-E14F-9093-717AF25D669D}" destId="{D702EB6C-B6F0-8641-B57E-332AA8D2CAAE}" srcOrd="0" destOrd="0" presId="urn:microsoft.com/office/officeart/2005/8/layout/hList9"/>
    <dgm:cxn modelId="{6AF62485-1E6D-CD46-9ABC-EA837EEA2AFD}" type="presParOf" srcId="{3E9A7B8E-F898-E14F-9093-717AF25D669D}" destId="{97BC34E3-0EC2-4046-98B0-5ACAD9C217FB}" srcOrd="1" destOrd="0" presId="urn:microsoft.com/office/officeart/2005/8/layout/hList9"/>
    <dgm:cxn modelId="{DEA3F8D0-2B09-A245-A7A1-73F6F5ED62B4}" type="presParOf" srcId="{1B6D470C-6E5E-4547-8C07-CA6BB6028646}" destId="{89C2F81A-2DC5-D144-8B20-DB025603D668}" srcOrd="2" destOrd="0" presId="urn:microsoft.com/office/officeart/2005/8/layout/hList9"/>
    <dgm:cxn modelId="{0B119651-3926-034A-9A24-4A88C8E49903}" type="presParOf" srcId="{89C2F81A-2DC5-D144-8B20-DB025603D668}" destId="{D3FF1637-8022-D048-A699-D2CD1FA50E15}" srcOrd="0" destOrd="0" presId="urn:microsoft.com/office/officeart/2005/8/layout/hList9"/>
    <dgm:cxn modelId="{BAC93B07-225E-534C-AA7E-3C75E9E27FD3}" type="presParOf" srcId="{89C2F81A-2DC5-D144-8B20-DB025603D668}" destId="{40B2CF75-6D02-1F41-9722-C741FE9AF9B0}" srcOrd="1" destOrd="0" presId="urn:microsoft.com/office/officeart/2005/8/layout/hList9"/>
    <dgm:cxn modelId="{C701BEE2-2EA5-8147-B84D-A26C39071B2C}" type="presParOf" srcId="{1B6D470C-6E5E-4547-8C07-CA6BB6028646}" destId="{9EA7A69D-5E79-4A42-8C3C-3B19851AEABC}" srcOrd="3" destOrd="0" presId="urn:microsoft.com/office/officeart/2005/8/layout/hList9"/>
    <dgm:cxn modelId="{9707D7FD-13D9-FC4C-AF6B-C1860FAC1745}" type="presParOf" srcId="{9EA7A69D-5E79-4A42-8C3C-3B19851AEABC}" destId="{F1F5C3FD-2464-014F-95F1-2A68622818F3}" srcOrd="0" destOrd="0" presId="urn:microsoft.com/office/officeart/2005/8/layout/hList9"/>
    <dgm:cxn modelId="{79C268AE-69FB-1C4C-9E5E-96D456295191}" type="presParOf" srcId="{9EA7A69D-5E79-4A42-8C3C-3B19851AEABC}" destId="{5F43F9AC-8484-7447-ADA6-C671A8A262AD}" srcOrd="1" destOrd="0" presId="urn:microsoft.com/office/officeart/2005/8/layout/hList9"/>
    <dgm:cxn modelId="{C700BBCB-4CBB-E74C-8F5B-8B7DA0F5AB40}" type="presParOf" srcId="{C2FBB77E-CCCB-7B4B-8C35-2566F76D35A6}" destId="{1D7BCC11-F7D9-5849-AC85-C8DBB308CABF}" srcOrd="2" destOrd="0" presId="urn:microsoft.com/office/officeart/2005/8/layout/hList9"/>
    <dgm:cxn modelId="{23C7C2C2-FEEF-7F4D-B1EC-9E94F8E5E9CF}" type="presParOf" srcId="{C2FBB77E-CCCB-7B4B-8C35-2566F76D35A6}" destId="{F99CC729-E2C9-364C-A704-333DF070001B}" srcOrd="3" destOrd="0" presId="urn:microsoft.com/office/officeart/2005/8/layout/hList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702EB6C-B6F0-8641-B57E-332AA8D2CAAE}">
      <dsp:nvSpPr>
        <dsp:cNvPr id="0" name=""/>
        <dsp:cNvSpPr/>
      </dsp:nvSpPr>
      <dsp:spPr>
        <a:xfrm>
          <a:off x="1350655" y="906087"/>
          <a:ext cx="2539168" cy="1005449"/>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0" tIns="142240" rIns="142240" bIns="142240" numCol="1" spcCol="1270" anchor="ctr" anchorCtr="0">
          <a:noAutofit/>
        </a:bodyPr>
        <a:lstStyle/>
        <a:p>
          <a:pPr marL="0" lvl="0" indent="0" algn="l" defTabSz="889000">
            <a:lnSpc>
              <a:spcPct val="90000"/>
            </a:lnSpc>
            <a:spcBef>
              <a:spcPct val="0"/>
            </a:spcBef>
            <a:spcAft>
              <a:spcPct val="35000"/>
            </a:spcAft>
          </a:pPr>
          <a:r>
            <a:rPr lang="en-US" sz="2000" kern="1200" dirty="0" smtClean="0"/>
            <a:t>Teaching ability is malleable</a:t>
          </a:r>
          <a:endParaRPr lang="en-US" sz="2000" kern="1200" dirty="0"/>
        </a:p>
      </dsp:txBody>
      <dsp:txXfrm>
        <a:off x="1756922" y="906087"/>
        <a:ext cx="2132901" cy="1005449"/>
      </dsp:txXfrm>
    </dsp:sp>
    <dsp:sp modelId="{D3FF1637-8022-D048-A699-D2CD1FA50E15}">
      <dsp:nvSpPr>
        <dsp:cNvPr id="0" name=""/>
        <dsp:cNvSpPr/>
      </dsp:nvSpPr>
      <dsp:spPr>
        <a:xfrm>
          <a:off x="1350363" y="1766371"/>
          <a:ext cx="2539904" cy="1227210"/>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0" tIns="142240" rIns="142240" bIns="142240" numCol="1" spcCol="1270" anchor="ctr" anchorCtr="0">
          <a:noAutofit/>
        </a:bodyPr>
        <a:lstStyle/>
        <a:p>
          <a:pPr marL="0" lvl="0" indent="0" algn="l" defTabSz="889000">
            <a:lnSpc>
              <a:spcPct val="90000"/>
            </a:lnSpc>
            <a:spcBef>
              <a:spcPct val="0"/>
            </a:spcBef>
            <a:spcAft>
              <a:spcPct val="35000"/>
            </a:spcAft>
          </a:pPr>
          <a:r>
            <a:rPr lang="en-US" sz="2000" kern="1200" dirty="0" smtClean="0"/>
            <a:t>Adopt new instructional strategies</a:t>
          </a:r>
          <a:endParaRPr lang="en-US" sz="2000" kern="1200" dirty="0"/>
        </a:p>
      </dsp:txBody>
      <dsp:txXfrm>
        <a:off x="1756748" y="1766371"/>
        <a:ext cx="2133519" cy="1227210"/>
      </dsp:txXfrm>
    </dsp:sp>
    <dsp:sp modelId="{F1F5C3FD-2464-014F-95F1-2A68622818F3}">
      <dsp:nvSpPr>
        <dsp:cNvPr id="0" name=""/>
        <dsp:cNvSpPr/>
      </dsp:nvSpPr>
      <dsp:spPr>
        <a:xfrm>
          <a:off x="1351213" y="2906209"/>
          <a:ext cx="2538610" cy="1493451"/>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0" tIns="142240" rIns="142240" bIns="142240" numCol="1" spcCol="1270" anchor="ctr" anchorCtr="0">
          <a:noAutofit/>
        </a:bodyPr>
        <a:lstStyle/>
        <a:p>
          <a:pPr lvl="0" algn="l" defTabSz="889000">
            <a:lnSpc>
              <a:spcPct val="90000"/>
            </a:lnSpc>
            <a:spcBef>
              <a:spcPct val="0"/>
            </a:spcBef>
            <a:spcAft>
              <a:spcPts val="1440"/>
            </a:spcAft>
          </a:pPr>
          <a:r>
            <a:rPr lang="en-US" sz="2000" kern="1200" dirty="0" smtClean="0"/>
            <a:t>Change in instructional practices following PD</a:t>
          </a:r>
          <a:endParaRPr lang="en-US" sz="2000" kern="1200" dirty="0"/>
        </a:p>
      </dsp:txBody>
      <dsp:txXfrm>
        <a:off x="1757391" y="2906209"/>
        <a:ext cx="2132432" cy="1493451"/>
      </dsp:txXfrm>
    </dsp:sp>
    <dsp:sp modelId="{F99CC729-E2C9-364C-A704-333DF070001B}">
      <dsp:nvSpPr>
        <dsp:cNvPr id="0" name=""/>
        <dsp:cNvSpPr/>
      </dsp:nvSpPr>
      <dsp:spPr>
        <a:xfrm>
          <a:off x="0" y="222623"/>
          <a:ext cx="2244056" cy="970197"/>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r>
            <a:rPr lang="en-US" sz="2000" kern="1200" dirty="0" smtClean="0"/>
            <a:t>Growth Mindset</a:t>
          </a:r>
          <a:endParaRPr lang="en-US" sz="2000" kern="1200" dirty="0"/>
        </a:p>
      </dsp:txBody>
      <dsp:txXfrm>
        <a:off x="328634" y="364705"/>
        <a:ext cx="1586788" cy="686033"/>
      </dsp:txXfrm>
    </dsp:sp>
  </dsp:spTree>
</dsp:drawing>
</file>

<file path=ppt/diagrams/layout1.xml><?xml version="1.0" encoding="utf-8"?>
<dgm:layoutDef xmlns:dgm="http://schemas.openxmlformats.org/drawingml/2006/diagram" xmlns:a="http://schemas.openxmlformats.org/drawingml/2006/main" uniqueId="urn:microsoft.com/office/officeart/2005/8/layout/hList9">
  <dgm:title val=""/>
  <dgm:desc val=""/>
  <dgm:catLst>
    <dgm:cat type="list" pri="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1" destId="2" srcOrd="0" destOrd="0"/>
      </dgm:cxnLst>
      <dgm:bg/>
      <dgm:whole/>
    </dgm:dataModel>
  </dgm:styleData>
  <dgm:clrData>
    <dgm:dataModel>
      <dgm:ptLst>
        <dgm:pt modelId="0" type="doc"/>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fallback" val="2D"/>
          <dgm:param type="nodeVertAlign" val="t"/>
        </dgm:alg>
      </dgm:if>
      <dgm:else name="Name2">
        <dgm:alg type="lin">
          <dgm:param type="linDir" val="fromR"/>
          <dgm:param type="fallback" val="2D"/>
          <dgm:param type="nodeVertAlign" val="t"/>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1"/>
            </dgm:varLst>
            <dgm:alg type="tx">
              <dgm:param type="parTxLTRAlign" val="l"/>
            </dgm:alg>
            <dgm:shape xmlns:r="http://schemas.openxmlformats.org/officeDocument/2006/relationships" type="rect" r:blip="" hideGeom="1">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1"/>
              </dgm:varLst>
              <dgm:alg type="tx">
                <dgm:param type="parTxLTRAlign" val="l"/>
              </dgm:alg>
              <dgm:shape xmlns:r="http://schemas.openxmlformats.org/officeDocument/2006/relationships" type="rect" r:blip="" hideGeom="1">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FFAE2CE-9D48-6443-B562-862EBF6EA8AC}" type="datetimeFigureOut">
              <a:rPr lang="en-US" smtClean="0"/>
              <a:t>3/29/2017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82E9A19-A212-8249-A6A9-5B33316EA39A}" type="slidenum">
              <a:rPr lang="en-US" smtClean="0"/>
              <a:t>‹#›</a:t>
            </a:fld>
            <a:endParaRPr lang="en-US"/>
          </a:p>
        </p:txBody>
      </p:sp>
    </p:spTree>
    <p:extLst>
      <p:ext uri="{BB962C8B-B14F-4D97-AF65-F5344CB8AC3E}">
        <p14:creationId xmlns:p14="http://schemas.microsoft.com/office/powerpoint/2010/main" val="55326958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DB273D6-E53B-42BA-96BB-56C0F8EADAB4}" type="slidenum">
              <a:rPr lang="en-US" smtClean="0"/>
              <a:pPr/>
              <a:t>2</a:t>
            </a:fld>
            <a:endParaRPr lang="en-US"/>
          </a:p>
        </p:txBody>
      </p:sp>
    </p:spTree>
    <p:extLst>
      <p:ext uri="{BB962C8B-B14F-4D97-AF65-F5344CB8AC3E}">
        <p14:creationId xmlns:p14="http://schemas.microsoft.com/office/powerpoint/2010/main" val="22072880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fld id="{AC99D072-5280-4A4F-AB5D-35636BFCE96E}" type="slidenum">
              <a:rPr lang="en-US" sz="1200"/>
              <a:pPr/>
              <a:t>22</a:t>
            </a:fld>
            <a:endParaRPr lang="en-US" sz="1200"/>
          </a:p>
        </p:txBody>
      </p:sp>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dirty="0" smtClean="0">
              <a:latin typeface="Arial" pitchFamily="34" charset="0"/>
              <a:ea typeface="ＭＳ Ｐゴシック" pitchFamily="34" charset="-128"/>
            </a:endParaRPr>
          </a:p>
        </p:txBody>
      </p:sp>
    </p:spTree>
    <p:extLst>
      <p:ext uri="{BB962C8B-B14F-4D97-AF65-F5344CB8AC3E}">
        <p14:creationId xmlns:p14="http://schemas.microsoft.com/office/powerpoint/2010/main" val="15692293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DB273D6-E53B-42BA-96BB-56C0F8EADAB4}" type="slidenum">
              <a:rPr lang="en-US" smtClean="0"/>
              <a:pPr/>
              <a:t>3</a:t>
            </a:fld>
            <a:endParaRPr lang="en-US"/>
          </a:p>
        </p:txBody>
      </p:sp>
    </p:spTree>
    <p:extLst>
      <p:ext uri="{BB962C8B-B14F-4D97-AF65-F5344CB8AC3E}">
        <p14:creationId xmlns:p14="http://schemas.microsoft.com/office/powerpoint/2010/main" val="22072880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DB273D6-E53B-42BA-96BB-56C0F8EADAB4}" type="slidenum">
              <a:rPr lang="en-US" smtClean="0"/>
              <a:pPr/>
              <a:t>4</a:t>
            </a:fld>
            <a:endParaRPr lang="en-US"/>
          </a:p>
        </p:txBody>
      </p:sp>
    </p:spTree>
    <p:extLst>
      <p:ext uri="{BB962C8B-B14F-4D97-AF65-F5344CB8AC3E}">
        <p14:creationId xmlns:p14="http://schemas.microsoft.com/office/powerpoint/2010/main" val="22072880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DB273D6-E53B-42BA-96BB-56C0F8EADAB4}" type="slidenum">
              <a:rPr lang="en-US" smtClean="0"/>
              <a:pPr/>
              <a:t>5</a:t>
            </a:fld>
            <a:endParaRPr lang="en-US"/>
          </a:p>
        </p:txBody>
      </p:sp>
    </p:spTree>
    <p:extLst>
      <p:ext uri="{BB962C8B-B14F-4D97-AF65-F5344CB8AC3E}">
        <p14:creationId xmlns:p14="http://schemas.microsoft.com/office/powerpoint/2010/main" val="22072880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15362"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a:spcBef>
                <a:spcPct val="0"/>
              </a:spcBef>
            </a:pPr>
            <a:endParaRPr lang="en-US">
              <a:latin typeface="Calibri" charset="0"/>
            </a:endParaRPr>
          </a:p>
        </p:txBody>
      </p:sp>
      <p:sp>
        <p:nvSpPr>
          <p:cNvPr id="15363"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fontAlgn="base">
              <a:spcBef>
                <a:spcPct val="0"/>
              </a:spcBef>
              <a:spcAft>
                <a:spcPct val="0"/>
              </a:spcAft>
            </a:pPr>
            <a:fld id="{BE8CD2C2-C462-E942-8ADC-799E3241257F}" type="slidenum">
              <a:rPr lang="en-US">
                <a:solidFill>
                  <a:srgbClr val="000000"/>
                </a:solidFill>
                <a:latin typeface="Arial" charset="0"/>
              </a:rPr>
              <a:pPr fontAlgn="base">
                <a:spcBef>
                  <a:spcPct val="0"/>
                </a:spcBef>
                <a:spcAft>
                  <a:spcPct val="0"/>
                </a:spcAft>
              </a:pPr>
              <a:t>6</a:t>
            </a:fld>
            <a:endParaRPr lang="en-US">
              <a:solidFill>
                <a:srgbClr val="000000"/>
              </a:solidFill>
              <a:latin typeface="Arial" charset="0"/>
            </a:endParaRPr>
          </a:p>
        </p:txBody>
      </p:sp>
    </p:spTree>
    <p:extLst>
      <p:ext uri="{BB962C8B-B14F-4D97-AF65-F5344CB8AC3E}">
        <p14:creationId xmlns:p14="http://schemas.microsoft.com/office/powerpoint/2010/main" val="4242383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DB273D6-E53B-42BA-96BB-56C0F8EADAB4}" type="slidenum">
              <a:rPr lang="en-US" smtClean="0"/>
              <a:pPr/>
              <a:t>7</a:t>
            </a:fld>
            <a:endParaRPr lang="en-US"/>
          </a:p>
        </p:txBody>
      </p:sp>
    </p:spTree>
    <p:extLst>
      <p:ext uri="{BB962C8B-B14F-4D97-AF65-F5344CB8AC3E}">
        <p14:creationId xmlns:p14="http://schemas.microsoft.com/office/powerpoint/2010/main" val="32296208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DB273D6-E53B-42BA-96BB-56C0F8EADAB4}" type="slidenum">
              <a:rPr lang="en-US" smtClean="0"/>
              <a:pPr/>
              <a:t>8</a:t>
            </a:fld>
            <a:endParaRPr lang="en-US"/>
          </a:p>
        </p:txBody>
      </p:sp>
    </p:spTree>
    <p:extLst>
      <p:ext uri="{BB962C8B-B14F-4D97-AF65-F5344CB8AC3E}">
        <p14:creationId xmlns:p14="http://schemas.microsoft.com/office/powerpoint/2010/main" val="9926536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fld id="{AC99D072-5280-4A4F-AB5D-35636BFCE96E}" type="slidenum">
              <a:rPr lang="en-US" sz="1200"/>
              <a:pPr/>
              <a:t>20</a:t>
            </a:fld>
            <a:endParaRPr lang="en-US" sz="1200"/>
          </a:p>
        </p:txBody>
      </p:sp>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baseline="0" dirty="0" smtClean="0">
              <a:latin typeface="Arial" pitchFamily="34" charset="0"/>
              <a:ea typeface="ＭＳ Ｐゴシック" pitchFamily="34" charset="-128"/>
            </a:endParaRPr>
          </a:p>
          <a:p>
            <a:pPr eaLnBrk="1" hangingPunct="1"/>
            <a:r>
              <a:rPr lang="en-US" baseline="0" dirty="0" smtClean="0">
                <a:latin typeface="Arial" pitchFamily="34" charset="0"/>
                <a:ea typeface="ＭＳ Ｐゴシック" pitchFamily="34" charset="-128"/>
              </a:rPr>
              <a:t>Do the script…</a:t>
            </a:r>
          </a:p>
        </p:txBody>
      </p:sp>
    </p:spTree>
    <p:extLst>
      <p:ext uri="{BB962C8B-B14F-4D97-AF65-F5344CB8AC3E}">
        <p14:creationId xmlns:p14="http://schemas.microsoft.com/office/powerpoint/2010/main" val="7454256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fld id="{AC99D072-5280-4A4F-AB5D-35636BFCE96E}" type="slidenum">
              <a:rPr lang="en-US" sz="1200"/>
              <a:pPr/>
              <a:t>21</a:t>
            </a:fld>
            <a:endParaRPr lang="en-US" sz="1200"/>
          </a:p>
        </p:txBody>
      </p:sp>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dirty="0" smtClean="0">
                <a:latin typeface="Arial" pitchFamily="34" charset="0"/>
                <a:ea typeface="ＭＳ Ｐゴシック" pitchFamily="34" charset="-128"/>
              </a:rPr>
              <a:t>Ask for hypotheses</a:t>
            </a:r>
          </a:p>
        </p:txBody>
      </p:sp>
    </p:spTree>
    <p:extLst>
      <p:ext uri="{BB962C8B-B14F-4D97-AF65-F5344CB8AC3E}">
        <p14:creationId xmlns:p14="http://schemas.microsoft.com/office/powerpoint/2010/main" val="13080448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B928B99-8035-3B44-B2DC-32DA80F91D75}" type="datetimeFigureOut">
              <a:rPr lang="en-US" smtClean="0"/>
              <a:t>3/29/2017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5CC94F-9A3B-5047-B1EE-F4E57622AEAE}" type="slidenum">
              <a:rPr lang="en-US" smtClean="0"/>
              <a:t>‹#›</a:t>
            </a:fld>
            <a:endParaRPr lang="en-US"/>
          </a:p>
        </p:txBody>
      </p:sp>
    </p:spTree>
    <p:extLst>
      <p:ext uri="{BB962C8B-B14F-4D97-AF65-F5344CB8AC3E}">
        <p14:creationId xmlns:p14="http://schemas.microsoft.com/office/powerpoint/2010/main" val="1317690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B928B99-8035-3B44-B2DC-32DA80F91D75}" type="datetimeFigureOut">
              <a:rPr lang="en-US" smtClean="0"/>
              <a:t>3/29/2017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5CC94F-9A3B-5047-B1EE-F4E57622AEAE}" type="slidenum">
              <a:rPr lang="en-US" smtClean="0"/>
              <a:t>‹#›</a:t>
            </a:fld>
            <a:endParaRPr lang="en-US"/>
          </a:p>
        </p:txBody>
      </p:sp>
    </p:spTree>
    <p:extLst>
      <p:ext uri="{BB962C8B-B14F-4D97-AF65-F5344CB8AC3E}">
        <p14:creationId xmlns:p14="http://schemas.microsoft.com/office/powerpoint/2010/main" val="1457806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B928B99-8035-3B44-B2DC-32DA80F91D75}" type="datetimeFigureOut">
              <a:rPr lang="en-US" smtClean="0"/>
              <a:t>3/29/2017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5CC94F-9A3B-5047-B1EE-F4E57622AEAE}" type="slidenum">
              <a:rPr lang="en-US" smtClean="0"/>
              <a:t>‹#›</a:t>
            </a:fld>
            <a:endParaRPr lang="en-US"/>
          </a:p>
        </p:txBody>
      </p:sp>
    </p:spTree>
    <p:extLst>
      <p:ext uri="{BB962C8B-B14F-4D97-AF65-F5344CB8AC3E}">
        <p14:creationId xmlns:p14="http://schemas.microsoft.com/office/powerpoint/2010/main" val="32908275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B928B99-8035-3B44-B2DC-32DA80F91D75}" type="datetimeFigureOut">
              <a:rPr lang="en-US" smtClean="0"/>
              <a:t>3/29/2017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5CC94F-9A3B-5047-B1EE-F4E57622AEAE}" type="slidenum">
              <a:rPr lang="en-US" smtClean="0"/>
              <a:t>‹#›</a:t>
            </a:fld>
            <a:endParaRPr lang="en-US"/>
          </a:p>
        </p:txBody>
      </p:sp>
    </p:spTree>
    <p:extLst>
      <p:ext uri="{BB962C8B-B14F-4D97-AF65-F5344CB8AC3E}">
        <p14:creationId xmlns:p14="http://schemas.microsoft.com/office/powerpoint/2010/main" val="14990354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B928B99-8035-3B44-B2DC-32DA80F91D75}" type="datetimeFigureOut">
              <a:rPr lang="en-US" smtClean="0"/>
              <a:t>3/29/2017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5CC94F-9A3B-5047-B1EE-F4E57622AEAE}" type="slidenum">
              <a:rPr lang="en-US" smtClean="0"/>
              <a:t>‹#›</a:t>
            </a:fld>
            <a:endParaRPr lang="en-US"/>
          </a:p>
        </p:txBody>
      </p:sp>
    </p:spTree>
    <p:extLst>
      <p:ext uri="{BB962C8B-B14F-4D97-AF65-F5344CB8AC3E}">
        <p14:creationId xmlns:p14="http://schemas.microsoft.com/office/powerpoint/2010/main" val="230686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B928B99-8035-3B44-B2DC-32DA80F91D75}" type="datetimeFigureOut">
              <a:rPr lang="en-US" smtClean="0"/>
              <a:t>3/29/2017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85CC94F-9A3B-5047-B1EE-F4E57622AEAE}" type="slidenum">
              <a:rPr lang="en-US" smtClean="0"/>
              <a:t>‹#›</a:t>
            </a:fld>
            <a:endParaRPr lang="en-US"/>
          </a:p>
        </p:txBody>
      </p:sp>
    </p:spTree>
    <p:extLst>
      <p:ext uri="{BB962C8B-B14F-4D97-AF65-F5344CB8AC3E}">
        <p14:creationId xmlns:p14="http://schemas.microsoft.com/office/powerpoint/2010/main" val="22901768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B928B99-8035-3B44-B2DC-32DA80F91D75}" type="datetimeFigureOut">
              <a:rPr lang="en-US" smtClean="0"/>
              <a:t>3/29/2017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85CC94F-9A3B-5047-B1EE-F4E57622AEAE}" type="slidenum">
              <a:rPr lang="en-US" smtClean="0"/>
              <a:t>‹#›</a:t>
            </a:fld>
            <a:endParaRPr lang="en-US"/>
          </a:p>
        </p:txBody>
      </p:sp>
    </p:spTree>
    <p:extLst>
      <p:ext uri="{BB962C8B-B14F-4D97-AF65-F5344CB8AC3E}">
        <p14:creationId xmlns:p14="http://schemas.microsoft.com/office/powerpoint/2010/main" val="14960511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B928B99-8035-3B44-B2DC-32DA80F91D75}" type="datetimeFigureOut">
              <a:rPr lang="en-US" smtClean="0"/>
              <a:t>3/29/2017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85CC94F-9A3B-5047-B1EE-F4E57622AEAE}" type="slidenum">
              <a:rPr lang="en-US" smtClean="0"/>
              <a:t>‹#›</a:t>
            </a:fld>
            <a:endParaRPr lang="en-US"/>
          </a:p>
        </p:txBody>
      </p:sp>
    </p:spTree>
    <p:extLst>
      <p:ext uri="{BB962C8B-B14F-4D97-AF65-F5344CB8AC3E}">
        <p14:creationId xmlns:p14="http://schemas.microsoft.com/office/powerpoint/2010/main" val="10102947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B928B99-8035-3B44-B2DC-32DA80F91D75}" type="datetimeFigureOut">
              <a:rPr lang="en-US" smtClean="0"/>
              <a:t>3/29/2017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85CC94F-9A3B-5047-B1EE-F4E57622AEAE}" type="slidenum">
              <a:rPr lang="en-US" smtClean="0"/>
              <a:t>‹#›</a:t>
            </a:fld>
            <a:endParaRPr lang="en-US"/>
          </a:p>
        </p:txBody>
      </p:sp>
    </p:spTree>
    <p:extLst>
      <p:ext uri="{BB962C8B-B14F-4D97-AF65-F5344CB8AC3E}">
        <p14:creationId xmlns:p14="http://schemas.microsoft.com/office/powerpoint/2010/main" val="19246115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B928B99-8035-3B44-B2DC-32DA80F91D75}" type="datetimeFigureOut">
              <a:rPr lang="en-US" smtClean="0"/>
              <a:t>3/29/2017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85CC94F-9A3B-5047-B1EE-F4E57622AEAE}" type="slidenum">
              <a:rPr lang="en-US" smtClean="0"/>
              <a:t>‹#›</a:t>
            </a:fld>
            <a:endParaRPr lang="en-US"/>
          </a:p>
        </p:txBody>
      </p:sp>
    </p:spTree>
    <p:extLst>
      <p:ext uri="{BB962C8B-B14F-4D97-AF65-F5344CB8AC3E}">
        <p14:creationId xmlns:p14="http://schemas.microsoft.com/office/powerpoint/2010/main" val="39009983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B928B99-8035-3B44-B2DC-32DA80F91D75}" type="datetimeFigureOut">
              <a:rPr lang="en-US" smtClean="0"/>
              <a:t>3/29/2017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85CC94F-9A3B-5047-B1EE-F4E57622AEAE}" type="slidenum">
              <a:rPr lang="en-US" smtClean="0"/>
              <a:t>‹#›</a:t>
            </a:fld>
            <a:endParaRPr lang="en-US"/>
          </a:p>
        </p:txBody>
      </p:sp>
    </p:spTree>
    <p:extLst>
      <p:ext uri="{BB962C8B-B14F-4D97-AF65-F5344CB8AC3E}">
        <p14:creationId xmlns:p14="http://schemas.microsoft.com/office/powerpoint/2010/main" val="16102533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B928B99-8035-3B44-B2DC-32DA80F91D75}" type="datetimeFigureOut">
              <a:rPr lang="en-US" smtClean="0"/>
              <a:t>3/29/2017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85CC94F-9A3B-5047-B1EE-F4E57622AEAE}" type="slidenum">
              <a:rPr lang="en-US" smtClean="0"/>
              <a:t>‹#›</a:t>
            </a:fld>
            <a:endParaRPr lang="en-US"/>
          </a:p>
        </p:txBody>
      </p:sp>
    </p:spTree>
    <p:extLst>
      <p:ext uri="{BB962C8B-B14F-4D97-AF65-F5344CB8AC3E}">
        <p14:creationId xmlns:p14="http://schemas.microsoft.com/office/powerpoint/2010/main" val="40301075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diagramLayout" Target="../diagrams/layout1.xml"/><Relationship Id="rId7" Type="http://schemas.openxmlformats.org/officeDocument/2006/relationships/image" Target="../media/image1.jpe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3.jpg"/><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1.jpeg"/></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2.png"/></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4.jp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2238375"/>
          </a:xfrm>
        </p:spPr>
        <p:txBody>
          <a:bodyPr>
            <a:normAutofit fontScale="90000"/>
          </a:bodyPr>
          <a:lstStyle/>
          <a:p>
            <a:r>
              <a:rPr lang="en-US" dirty="0" smtClean="0"/>
              <a:t/>
            </a:r>
            <a:br>
              <a:rPr lang="en-US" dirty="0" smtClean="0"/>
            </a:br>
            <a:r>
              <a:rPr lang="en-US" dirty="0" smtClean="0"/>
              <a:t/>
            </a:r>
            <a:br>
              <a:rPr lang="en-US" dirty="0" smtClean="0"/>
            </a:br>
            <a:r>
              <a:rPr lang="en-US" dirty="0" smtClean="0">
                <a:latin typeface="Times New Roman"/>
                <a:cs typeface="Times New Roman"/>
              </a:rPr>
              <a:t>Inquiry Teaching Practices and The Effect of Mindset</a:t>
            </a:r>
            <a:br>
              <a:rPr lang="en-US" dirty="0" smtClean="0">
                <a:latin typeface="Times New Roman"/>
                <a:cs typeface="Times New Roman"/>
              </a:rPr>
            </a:br>
            <a:r>
              <a:rPr lang="en-US" sz="4900" dirty="0" smtClean="0">
                <a:latin typeface="Times New Roman"/>
                <a:cs typeface="Times New Roman"/>
              </a:rPr>
              <a:t/>
            </a:r>
            <a:br>
              <a:rPr lang="en-US" sz="4900" dirty="0" smtClean="0">
                <a:latin typeface="Times New Roman"/>
                <a:cs typeface="Times New Roman"/>
              </a:rPr>
            </a:br>
            <a:endParaRPr lang="en-US" sz="3600" dirty="0">
              <a:latin typeface="Times New Roman"/>
              <a:cs typeface="Times New Roman"/>
            </a:endParaRPr>
          </a:p>
        </p:txBody>
      </p:sp>
      <p:grpSp>
        <p:nvGrpSpPr>
          <p:cNvPr id="4" name="Group 6"/>
          <p:cNvGrpSpPr>
            <a:grpSpLocks/>
          </p:cNvGrpSpPr>
          <p:nvPr/>
        </p:nvGrpSpPr>
        <p:grpSpPr bwMode="auto">
          <a:xfrm>
            <a:off x="0" y="0"/>
            <a:ext cx="9144000" cy="974725"/>
            <a:chOff x="0" y="0"/>
            <a:chExt cx="9144000" cy="974725"/>
          </a:xfrm>
        </p:grpSpPr>
        <p:pic>
          <p:nvPicPr>
            <p:cNvPr id="5" name="Picture 5" descr="bg-header_smal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974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6" descr="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00" y="114300"/>
              <a:ext cx="2003425" cy="7699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3" name="Slide Number Placeholder 2"/>
          <p:cNvSpPr>
            <a:spLocks noGrp="1"/>
          </p:cNvSpPr>
          <p:nvPr>
            <p:ph type="sldNum" sz="quarter" idx="12"/>
          </p:nvPr>
        </p:nvSpPr>
        <p:spPr/>
        <p:txBody>
          <a:bodyPr/>
          <a:lstStyle/>
          <a:p>
            <a:fld id="{7D8C48C7-64F6-264C-9F68-17646AF95383}" type="slidenum">
              <a:rPr lang="en-US" smtClean="0"/>
              <a:t>1</a:t>
            </a:fld>
            <a:endParaRPr lang="en-US"/>
          </a:p>
        </p:txBody>
      </p:sp>
    </p:spTree>
    <p:extLst>
      <p:ext uri="{BB962C8B-B14F-4D97-AF65-F5344CB8AC3E}">
        <p14:creationId xmlns:p14="http://schemas.microsoft.com/office/powerpoint/2010/main" val="35674926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84238"/>
            <a:ext cx="8229600" cy="715962"/>
          </a:xfrm>
        </p:spPr>
        <p:txBody>
          <a:bodyPr>
            <a:normAutofit fontScale="90000"/>
          </a:bodyPr>
          <a:lstStyle/>
          <a:p>
            <a:r>
              <a:rPr lang="en-US" dirty="0" smtClean="0">
                <a:latin typeface="Times New Roman"/>
                <a:cs typeface="Times New Roman"/>
              </a:rPr>
              <a:t>Mindset Domains</a:t>
            </a:r>
            <a:endParaRPr lang="en-US" dirty="0">
              <a:latin typeface="Times New Roman"/>
              <a:cs typeface="Times New Roman"/>
            </a:endParaRPr>
          </a:p>
        </p:txBody>
      </p:sp>
      <p:sp>
        <p:nvSpPr>
          <p:cNvPr id="3" name="Content Placeholder 2"/>
          <p:cNvSpPr>
            <a:spLocks noGrp="1"/>
          </p:cNvSpPr>
          <p:nvPr>
            <p:ph idx="1"/>
          </p:nvPr>
        </p:nvSpPr>
        <p:spPr>
          <a:xfrm>
            <a:off x="457200" y="1853578"/>
            <a:ext cx="8229600" cy="4525963"/>
          </a:xfrm>
        </p:spPr>
        <p:txBody>
          <a:bodyPr>
            <a:normAutofit/>
          </a:bodyPr>
          <a:lstStyle/>
          <a:p>
            <a:r>
              <a:rPr lang="en-US" dirty="0">
                <a:latin typeface="Times New Roman"/>
                <a:cs typeface="Times New Roman"/>
              </a:rPr>
              <a:t>I</a:t>
            </a:r>
            <a:r>
              <a:rPr lang="en-US" dirty="0" smtClean="0">
                <a:latin typeface="Times New Roman"/>
                <a:cs typeface="Times New Roman"/>
              </a:rPr>
              <a:t>ntelligence </a:t>
            </a:r>
            <a:r>
              <a:rPr lang="en-US" sz="1800" dirty="0" smtClean="0">
                <a:latin typeface="Times New Roman"/>
                <a:cs typeface="Times New Roman"/>
              </a:rPr>
              <a:t>(</a:t>
            </a:r>
            <a:r>
              <a:rPr lang="en-US" sz="1800" dirty="0" err="1" smtClean="0">
                <a:latin typeface="Times New Roman"/>
                <a:cs typeface="Times New Roman"/>
              </a:rPr>
              <a:t>Dweck</a:t>
            </a:r>
            <a:r>
              <a:rPr lang="en-US" sz="1800" dirty="0" smtClean="0">
                <a:latin typeface="Times New Roman"/>
                <a:cs typeface="Times New Roman"/>
              </a:rPr>
              <a:t>, Chiu, &amp; Hong, 1995)</a:t>
            </a:r>
          </a:p>
          <a:p>
            <a:r>
              <a:rPr lang="en-US" dirty="0" smtClean="0">
                <a:latin typeface="Times New Roman"/>
                <a:cs typeface="Times New Roman"/>
              </a:rPr>
              <a:t>Morality </a:t>
            </a:r>
            <a:r>
              <a:rPr lang="en-US" sz="1800" dirty="0" smtClean="0">
                <a:latin typeface="Times New Roman"/>
                <a:cs typeface="Times New Roman"/>
              </a:rPr>
              <a:t>(</a:t>
            </a:r>
            <a:r>
              <a:rPr lang="en-US" sz="1800" dirty="0" err="1" smtClean="0">
                <a:latin typeface="Times New Roman"/>
                <a:cs typeface="Times New Roman"/>
              </a:rPr>
              <a:t>Dweck</a:t>
            </a:r>
            <a:r>
              <a:rPr lang="en-US" sz="1800" dirty="0" smtClean="0">
                <a:latin typeface="Times New Roman"/>
                <a:cs typeface="Times New Roman"/>
              </a:rPr>
              <a:t>, Chiu &amp; Hong, 1995)</a:t>
            </a:r>
          </a:p>
          <a:p>
            <a:r>
              <a:rPr lang="en-US" dirty="0" smtClean="0">
                <a:latin typeface="Times New Roman"/>
                <a:cs typeface="Times New Roman"/>
              </a:rPr>
              <a:t>Math/science ability </a:t>
            </a:r>
            <a:r>
              <a:rPr lang="en-US" sz="1800" dirty="0" smtClean="0">
                <a:latin typeface="Times New Roman"/>
                <a:cs typeface="Times New Roman"/>
              </a:rPr>
              <a:t>(</a:t>
            </a:r>
            <a:r>
              <a:rPr lang="en-US" sz="1800" dirty="0" err="1" smtClean="0">
                <a:latin typeface="Times New Roman"/>
                <a:cs typeface="Times New Roman"/>
              </a:rPr>
              <a:t>Dweck</a:t>
            </a:r>
            <a:r>
              <a:rPr lang="en-US" sz="1800" dirty="0" smtClean="0">
                <a:latin typeface="Times New Roman"/>
                <a:cs typeface="Times New Roman"/>
              </a:rPr>
              <a:t>, 2008)</a:t>
            </a:r>
          </a:p>
          <a:p>
            <a:r>
              <a:rPr lang="en-US" dirty="0" smtClean="0">
                <a:latin typeface="Times New Roman"/>
                <a:cs typeface="Times New Roman"/>
              </a:rPr>
              <a:t>Self-attributes/personality </a:t>
            </a:r>
            <a:r>
              <a:rPr lang="en-US" sz="1800" dirty="0" smtClean="0">
                <a:latin typeface="Times New Roman"/>
                <a:cs typeface="Times New Roman"/>
              </a:rPr>
              <a:t>(</a:t>
            </a:r>
            <a:r>
              <a:rPr lang="en-US" sz="1800" dirty="0" err="1" smtClean="0">
                <a:latin typeface="Times New Roman"/>
                <a:cs typeface="Times New Roman"/>
              </a:rPr>
              <a:t>Dweck</a:t>
            </a:r>
            <a:r>
              <a:rPr lang="en-US" sz="1800" dirty="0" smtClean="0">
                <a:latin typeface="Times New Roman"/>
                <a:cs typeface="Times New Roman"/>
              </a:rPr>
              <a:t>, 2008)</a:t>
            </a:r>
          </a:p>
          <a:p>
            <a:r>
              <a:rPr lang="en-US" dirty="0" smtClean="0">
                <a:latin typeface="Times New Roman"/>
                <a:cs typeface="Times New Roman"/>
              </a:rPr>
              <a:t>A fixed mindset in one domain is independent of mindsets in other domains. </a:t>
            </a:r>
            <a:r>
              <a:rPr lang="en-US" sz="1900" dirty="0" smtClean="0">
                <a:latin typeface="Times New Roman"/>
                <a:cs typeface="Times New Roman"/>
              </a:rPr>
              <a:t>(</a:t>
            </a:r>
            <a:r>
              <a:rPr lang="en-US" sz="1800" dirty="0" err="1" smtClean="0">
                <a:latin typeface="Times New Roman"/>
                <a:cs typeface="Times New Roman"/>
              </a:rPr>
              <a:t>Dweck</a:t>
            </a:r>
            <a:r>
              <a:rPr lang="en-US" sz="1800" dirty="0" smtClean="0">
                <a:latin typeface="Times New Roman"/>
                <a:cs typeface="Times New Roman"/>
              </a:rPr>
              <a:t>, 2006</a:t>
            </a:r>
            <a:r>
              <a:rPr lang="en-US" sz="1900" dirty="0" smtClean="0">
                <a:latin typeface="Times New Roman"/>
                <a:cs typeface="Times New Roman"/>
              </a:rPr>
              <a:t>)</a:t>
            </a:r>
          </a:p>
          <a:p>
            <a:r>
              <a:rPr lang="en-US" dirty="0" smtClean="0">
                <a:latin typeface="Times New Roman"/>
                <a:cs typeface="Times New Roman"/>
              </a:rPr>
              <a:t>Mindset is flexible and affected by context </a:t>
            </a:r>
            <a:r>
              <a:rPr lang="en-US" sz="1900" dirty="0" smtClean="0">
                <a:latin typeface="Times New Roman"/>
                <a:cs typeface="Times New Roman"/>
              </a:rPr>
              <a:t>(</a:t>
            </a:r>
            <a:r>
              <a:rPr lang="en-US" sz="1800" dirty="0" err="1" smtClean="0">
                <a:latin typeface="Times New Roman"/>
                <a:cs typeface="Times New Roman"/>
              </a:rPr>
              <a:t>Dweck</a:t>
            </a:r>
            <a:r>
              <a:rPr lang="en-US" sz="1800" dirty="0" smtClean="0">
                <a:latin typeface="Times New Roman"/>
                <a:cs typeface="Times New Roman"/>
              </a:rPr>
              <a:t>, 2006; </a:t>
            </a:r>
            <a:r>
              <a:rPr lang="en-US" sz="1800" dirty="0" err="1" smtClean="0">
                <a:latin typeface="Times New Roman"/>
                <a:cs typeface="Times New Roman"/>
              </a:rPr>
              <a:t>Myrphy</a:t>
            </a:r>
            <a:r>
              <a:rPr lang="en-US" sz="1800" dirty="0" smtClean="0">
                <a:latin typeface="Times New Roman"/>
                <a:cs typeface="Times New Roman"/>
              </a:rPr>
              <a:t> &amp; </a:t>
            </a:r>
            <a:r>
              <a:rPr lang="en-US" sz="1800" dirty="0" err="1" smtClean="0">
                <a:latin typeface="Times New Roman"/>
                <a:cs typeface="Times New Roman"/>
              </a:rPr>
              <a:t>Dweck</a:t>
            </a:r>
            <a:r>
              <a:rPr lang="en-US" sz="1800" dirty="0" smtClean="0">
                <a:latin typeface="Times New Roman"/>
                <a:cs typeface="Times New Roman"/>
              </a:rPr>
              <a:t>, 2009</a:t>
            </a:r>
            <a:r>
              <a:rPr lang="en-US" sz="1900" dirty="0" smtClean="0">
                <a:latin typeface="Times New Roman"/>
                <a:cs typeface="Times New Roman"/>
              </a:rPr>
              <a:t>)</a:t>
            </a:r>
            <a:endParaRPr lang="en-US" sz="1900" dirty="0">
              <a:latin typeface="Times New Roman"/>
              <a:cs typeface="Times New Roman"/>
            </a:endParaRPr>
          </a:p>
        </p:txBody>
      </p:sp>
      <p:grpSp>
        <p:nvGrpSpPr>
          <p:cNvPr id="6" name="Group 6"/>
          <p:cNvGrpSpPr>
            <a:grpSpLocks/>
          </p:cNvGrpSpPr>
          <p:nvPr/>
        </p:nvGrpSpPr>
        <p:grpSpPr bwMode="auto">
          <a:xfrm>
            <a:off x="0" y="0"/>
            <a:ext cx="9144000" cy="974725"/>
            <a:chOff x="0" y="0"/>
            <a:chExt cx="9144000" cy="974725"/>
          </a:xfrm>
        </p:grpSpPr>
        <p:pic>
          <p:nvPicPr>
            <p:cNvPr id="7" name="Picture 5" descr="bg-header_smal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974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8" name="Picture 6" descr="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00" y="114300"/>
              <a:ext cx="2003425" cy="7699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4" name="Slide Number Placeholder 3"/>
          <p:cNvSpPr>
            <a:spLocks noGrp="1"/>
          </p:cNvSpPr>
          <p:nvPr>
            <p:ph type="sldNum" sz="quarter" idx="12"/>
          </p:nvPr>
        </p:nvSpPr>
        <p:spPr/>
        <p:txBody>
          <a:bodyPr/>
          <a:lstStyle/>
          <a:p>
            <a:fld id="{7D8C48C7-64F6-264C-9F68-17646AF95383}" type="slidenum">
              <a:rPr lang="en-US" smtClean="0"/>
              <a:t>10</a:t>
            </a:fld>
            <a:endParaRPr lang="en-US"/>
          </a:p>
        </p:txBody>
      </p:sp>
    </p:spTree>
    <p:extLst>
      <p:ext uri="{BB962C8B-B14F-4D97-AF65-F5344CB8AC3E}">
        <p14:creationId xmlns:p14="http://schemas.microsoft.com/office/powerpoint/2010/main" val="22058668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84238"/>
            <a:ext cx="8229600" cy="715962"/>
          </a:xfrm>
        </p:spPr>
        <p:txBody>
          <a:bodyPr>
            <a:normAutofit fontScale="90000"/>
          </a:bodyPr>
          <a:lstStyle/>
          <a:p>
            <a:r>
              <a:rPr lang="en-US" dirty="0" smtClean="0">
                <a:latin typeface="Times New Roman" panose="02020603050405020304" pitchFamily="18" charset="0"/>
                <a:cs typeface="Times New Roman" panose="02020603050405020304" pitchFamily="18" charset="0"/>
              </a:rPr>
              <a:t>Mindset &amp; Behavior</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457200" y="1764116"/>
            <a:ext cx="8229600" cy="4362047"/>
          </a:xfrm>
        </p:spPr>
        <p:txBody>
          <a:bodyPr>
            <a:normAutofit/>
          </a:bodyPr>
          <a:lstStyle/>
          <a:p>
            <a:pPr marL="0" lvl="1" indent="0">
              <a:buNone/>
            </a:pPr>
            <a:r>
              <a:rPr lang="en-US" sz="3200" dirty="0" smtClean="0">
                <a:latin typeface="Times New Roman" panose="02020603050405020304" pitchFamily="18" charset="0"/>
                <a:cs typeface="Times New Roman" panose="02020603050405020304" pitchFamily="18" charset="0"/>
              </a:rPr>
              <a:t>Mindset is an implicit theory that explains components of human behavior and certain outcomes</a:t>
            </a:r>
          </a:p>
          <a:p>
            <a:pPr marL="911225" lvl="2" indent="-511175"/>
            <a:r>
              <a:rPr lang="en-US" sz="2800" dirty="0" smtClean="0">
                <a:latin typeface="Times New Roman" panose="02020603050405020304" pitchFamily="18" charset="0"/>
                <a:cs typeface="Times New Roman" panose="02020603050405020304" pitchFamily="18" charset="0"/>
              </a:rPr>
              <a:t>Goals</a:t>
            </a:r>
            <a:r>
              <a:rPr lang="en-US" dirty="0" smtClean="0">
                <a:latin typeface="Times New Roman" panose="02020603050405020304" pitchFamily="18" charset="0"/>
                <a:cs typeface="Times New Roman" panose="02020603050405020304" pitchFamily="18" charset="0"/>
              </a:rPr>
              <a:t> </a:t>
            </a:r>
            <a:r>
              <a:rPr lang="en-US" sz="1800" dirty="0" smtClean="0">
                <a:latin typeface="Times New Roman" panose="02020603050405020304" pitchFamily="18" charset="0"/>
                <a:cs typeface="Times New Roman" panose="02020603050405020304" pitchFamily="18" charset="0"/>
              </a:rPr>
              <a:t>(</a:t>
            </a:r>
            <a:r>
              <a:rPr lang="en-US" sz="1800" dirty="0" err="1" smtClean="0">
                <a:latin typeface="Times New Roman" panose="02020603050405020304" pitchFamily="18" charset="0"/>
                <a:cs typeface="Times New Roman" panose="02020603050405020304" pitchFamily="18" charset="0"/>
              </a:rPr>
              <a:t>Yaeger</a:t>
            </a:r>
            <a:r>
              <a:rPr lang="en-US" sz="1800" dirty="0" smtClean="0">
                <a:latin typeface="Times New Roman" panose="02020603050405020304" pitchFamily="18" charset="0"/>
                <a:cs typeface="Times New Roman" panose="02020603050405020304" pitchFamily="18" charset="0"/>
              </a:rPr>
              <a:t> &amp; </a:t>
            </a:r>
            <a:r>
              <a:rPr lang="en-US" sz="1800" dirty="0" err="1" smtClean="0">
                <a:latin typeface="Times New Roman" panose="02020603050405020304" pitchFamily="18" charset="0"/>
                <a:cs typeface="Times New Roman" panose="02020603050405020304" pitchFamily="18" charset="0"/>
              </a:rPr>
              <a:t>Dweck</a:t>
            </a:r>
            <a:r>
              <a:rPr lang="en-US" sz="1800" dirty="0" smtClean="0">
                <a:latin typeface="Times New Roman" panose="02020603050405020304" pitchFamily="18" charset="0"/>
                <a:cs typeface="Times New Roman" panose="02020603050405020304" pitchFamily="18" charset="0"/>
              </a:rPr>
              <a:t>, 2012)</a:t>
            </a:r>
          </a:p>
          <a:p>
            <a:pPr marL="911225" lvl="2" indent="-511175"/>
            <a:r>
              <a:rPr lang="en-US" sz="2800" dirty="0" smtClean="0">
                <a:latin typeface="Times New Roman" panose="02020603050405020304" pitchFamily="18" charset="0"/>
                <a:cs typeface="Times New Roman" panose="02020603050405020304" pitchFamily="18" charset="0"/>
              </a:rPr>
              <a:t>Risk-taking behavior </a:t>
            </a:r>
            <a:r>
              <a:rPr lang="en-US" sz="1800" dirty="0" smtClean="0">
                <a:latin typeface="Times New Roman" panose="02020603050405020304" pitchFamily="18" charset="0"/>
                <a:cs typeface="Times New Roman" panose="02020603050405020304" pitchFamily="18" charset="0"/>
              </a:rPr>
              <a:t>(</a:t>
            </a:r>
            <a:r>
              <a:rPr lang="en-US" sz="1800" dirty="0" err="1" smtClean="0">
                <a:latin typeface="Times New Roman" panose="02020603050405020304" pitchFamily="18" charset="0"/>
                <a:cs typeface="Times New Roman" panose="02020603050405020304" pitchFamily="18" charset="0"/>
              </a:rPr>
              <a:t>Dweck</a:t>
            </a:r>
            <a:r>
              <a:rPr lang="en-US" sz="1800" dirty="0" smtClean="0">
                <a:latin typeface="Times New Roman" panose="02020603050405020304" pitchFamily="18" charset="0"/>
                <a:cs typeface="Times New Roman" panose="02020603050405020304" pitchFamily="18" charset="0"/>
              </a:rPr>
              <a:t> &amp; Leggett, 1988)</a:t>
            </a:r>
          </a:p>
          <a:p>
            <a:pPr marL="911225" lvl="2" indent="-511175"/>
            <a:r>
              <a:rPr lang="en-US" sz="2800" dirty="0" smtClean="0">
                <a:latin typeface="Times New Roman" panose="02020603050405020304" pitchFamily="18" charset="0"/>
                <a:cs typeface="Times New Roman" panose="02020603050405020304" pitchFamily="18" charset="0"/>
              </a:rPr>
              <a:t>Perception of failure/emotions </a:t>
            </a:r>
            <a:r>
              <a:rPr lang="en-US" sz="1800" dirty="0" smtClean="0">
                <a:latin typeface="Times New Roman" panose="02020603050405020304" pitchFamily="18" charset="0"/>
                <a:cs typeface="Times New Roman" panose="02020603050405020304" pitchFamily="18" charset="0"/>
              </a:rPr>
              <a:t>(</a:t>
            </a:r>
            <a:r>
              <a:rPr lang="en-US" sz="1800" dirty="0" err="1" smtClean="0">
                <a:latin typeface="Times New Roman" panose="02020603050405020304" pitchFamily="18" charset="0"/>
                <a:cs typeface="Times New Roman" panose="02020603050405020304" pitchFamily="18" charset="0"/>
              </a:rPr>
              <a:t>Dweck</a:t>
            </a:r>
            <a:r>
              <a:rPr lang="en-US" sz="1800" dirty="0" smtClean="0">
                <a:latin typeface="Times New Roman" panose="02020603050405020304" pitchFamily="18" charset="0"/>
                <a:cs typeface="Times New Roman" panose="02020603050405020304" pitchFamily="18" charset="0"/>
              </a:rPr>
              <a:t> &amp; Leggett, 1988)</a:t>
            </a:r>
          </a:p>
          <a:p>
            <a:pPr marL="911225" lvl="2" indent="-511175"/>
            <a:r>
              <a:rPr lang="en-US" sz="2800" dirty="0" smtClean="0">
                <a:latin typeface="Times New Roman" panose="02020603050405020304" pitchFamily="18" charset="0"/>
                <a:cs typeface="Times New Roman" panose="02020603050405020304" pitchFamily="18" charset="0"/>
              </a:rPr>
              <a:t>Judgments on others </a:t>
            </a:r>
            <a:r>
              <a:rPr lang="en-US" sz="1800" dirty="0" smtClean="0">
                <a:latin typeface="Times New Roman" panose="02020603050405020304" pitchFamily="18" charset="0"/>
                <a:cs typeface="Times New Roman" panose="02020603050405020304" pitchFamily="18" charset="0"/>
              </a:rPr>
              <a:t>(</a:t>
            </a:r>
            <a:r>
              <a:rPr lang="en-US" sz="1800" dirty="0" err="1" smtClean="0">
                <a:latin typeface="Times New Roman" panose="02020603050405020304" pitchFamily="18" charset="0"/>
                <a:cs typeface="Times New Roman" panose="02020603050405020304" pitchFamily="18" charset="0"/>
              </a:rPr>
              <a:t>Dweck</a:t>
            </a:r>
            <a:r>
              <a:rPr lang="en-US" sz="1800" dirty="0" smtClean="0">
                <a:latin typeface="Times New Roman" panose="02020603050405020304" pitchFamily="18" charset="0"/>
                <a:cs typeface="Times New Roman" panose="02020603050405020304" pitchFamily="18" charset="0"/>
              </a:rPr>
              <a:t>, 2008)</a:t>
            </a:r>
          </a:p>
        </p:txBody>
      </p:sp>
      <p:grpSp>
        <p:nvGrpSpPr>
          <p:cNvPr id="6" name="Group 6"/>
          <p:cNvGrpSpPr>
            <a:grpSpLocks/>
          </p:cNvGrpSpPr>
          <p:nvPr/>
        </p:nvGrpSpPr>
        <p:grpSpPr bwMode="auto">
          <a:xfrm>
            <a:off x="0" y="0"/>
            <a:ext cx="9144000" cy="974725"/>
            <a:chOff x="0" y="0"/>
            <a:chExt cx="9144000" cy="974725"/>
          </a:xfrm>
        </p:grpSpPr>
        <p:pic>
          <p:nvPicPr>
            <p:cNvPr id="7" name="Picture 5" descr="bg-header_smal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974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8" name="Picture 6" descr="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00" y="114300"/>
              <a:ext cx="2003425" cy="7699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4" name="Slide Number Placeholder 3"/>
          <p:cNvSpPr>
            <a:spLocks noGrp="1"/>
          </p:cNvSpPr>
          <p:nvPr>
            <p:ph type="sldNum" sz="quarter" idx="12"/>
          </p:nvPr>
        </p:nvSpPr>
        <p:spPr/>
        <p:txBody>
          <a:bodyPr/>
          <a:lstStyle/>
          <a:p>
            <a:fld id="{7D8C48C7-64F6-264C-9F68-17646AF95383}" type="slidenum">
              <a:rPr lang="en-US" smtClean="0"/>
              <a:t>11</a:t>
            </a:fld>
            <a:endParaRPr lang="en-US"/>
          </a:p>
        </p:txBody>
      </p:sp>
    </p:spTree>
    <p:extLst>
      <p:ext uri="{BB962C8B-B14F-4D97-AF65-F5344CB8AC3E}">
        <p14:creationId xmlns:p14="http://schemas.microsoft.com/office/powerpoint/2010/main" val="296948221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25714"/>
            <a:ext cx="8229600" cy="925286"/>
          </a:xfrm>
        </p:spPr>
        <p:txBody>
          <a:bodyPr>
            <a:normAutofit/>
          </a:bodyPr>
          <a:lstStyle/>
          <a:p>
            <a:r>
              <a:rPr lang="en-US" sz="4000" dirty="0" smtClean="0">
                <a:latin typeface="Times New Roman"/>
                <a:cs typeface="Times New Roman"/>
              </a:rPr>
              <a:t>Intelligence Mindset</a:t>
            </a:r>
            <a:endParaRPr lang="en-US" sz="4000" dirty="0">
              <a:latin typeface="Times New Roman"/>
              <a:cs typeface="Times New Roman"/>
            </a:endParaRPr>
          </a:p>
        </p:txBody>
      </p:sp>
      <p:grpSp>
        <p:nvGrpSpPr>
          <p:cNvPr id="15" name="Group 14"/>
          <p:cNvGrpSpPr/>
          <p:nvPr/>
        </p:nvGrpSpPr>
        <p:grpSpPr>
          <a:xfrm>
            <a:off x="5400618" y="1541126"/>
            <a:ext cx="3286177" cy="5180349"/>
            <a:chOff x="5500016" y="1320737"/>
            <a:chExt cx="2565575" cy="5180349"/>
          </a:xfrm>
        </p:grpSpPr>
        <p:sp>
          <p:nvSpPr>
            <p:cNvPr id="16" name="Freeform 15"/>
            <p:cNvSpPr/>
            <p:nvPr/>
          </p:nvSpPr>
          <p:spPr>
            <a:xfrm>
              <a:off x="5500017" y="1905657"/>
              <a:ext cx="2565573" cy="689792"/>
            </a:xfrm>
            <a:custGeom>
              <a:avLst/>
              <a:gdLst>
                <a:gd name="connsiteX0" fmla="*/ 0 w 1601148"/>
                <a:gd name="connsiteY0" fmla="*/ 0 h 635621"/>
                <a:gd name="connsiteX1" fmla="*/ 1601148 w 1601148"/>
                <a:gd name="connsiteY1" fmla="*/ 0 h 635621"/>
                <a:gd name="connsiteX2" fmla="*/ 1601148 w 1601148"/>
                <a:gd name="connsiteY2" fmla="*/ 635621 h 635621"/>
                <a:gd name="connsiteX3" fmla="*/ 0 w 1601148"/>
                <a:gd name="connsiteY3" fmla="*/ 635621 h 635621"/>
                <a:gd name="connsiteX4" fmla="*/ 0 w 1601148"/>
                <a:gd name="connsiteY4" fmla="*/ 0 h 6356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1148" h="635621">
                  <a:moveTo>
                    <a:pt x="0" y="0"/>
                  </a:moveTo>
                  <a:lnTo>
                    <a:pt x="1601148" y="0"/>
                  </a:lnTo>
                  <a:lnTo>
                    <a:pt x="1601148" y="635621"/>
                  </a:lnTo>
                  <a:lnTo>
                    <a:pt x="0" y="635621"/>
                  </a:lnTo>
                  <a:lnTo>
                    <a:pt x="0" y="0"/>
                  </a:lnTo>
                  <a:close/>
                </a:path>
              </a:pathLst>
            </a:custGeom>
          </p:spPr>
          <p:style>
            <a:lnRef idx="1">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256184" tIns="99568" rIns="99568" bIns="99568" numCol="1" spcCol="1270" anchor="ctr" anchorCtr="0">
              <a:noAutofit/>
            </a:bodyPr>
            <a:lstStyle/>
            <a:p>
              <a:pPr lvl="0" algn="l" defTabSz="622300">
                <a:lnSpc>
                  <a:spcPct val="90000"/>
                </a:lnSpc>
                <a:spcBef>
                  <a:spcPct val="0"/>
                </a:spcBef>
                <a:spcAft>
                  <a:spcPct val="35000"/>
                </a:spcAft>
              </a:pPr>
              <a:r>
                <a:rPr lang="en-US" sz="2000" kern="1200" dirty="0" smtClean="0"/>
                <a:t>Intelligence is malleable</a:t>
              </a:r>
              <a:endParaRPr lang="en-US" sz="2000" kern="1200" dirty="0"/>
            </a:p>
          </p:txBody>
        </p:sp>
        <p:sp>
          <p:nvSpPr>
            <p:cNvPr id="17" name="Freeform 16"/>
            <p:cNvSpPr/>
            <p:nvPr/>
          </p:nvSpPr>
          <p:spPr>
            <a:xfrm>
              <a:off x="5500017" y="2595449"/>
              <a:ext cx="2565574" cy="701739"/>
            </a:xfrm>
            <a:custGeom>
              <a:avLst/>
              <a:gdLst>
                <a:gd name="connsiteX0" fmla="*/ 0 w 1601148"/>
                <a:gd name="connsiteY0" fmla="*/ 0 h 701739"/>
                <a:gd name="connsiteX1" fmla="*/ 1601148 w 1601148"/>
                <a:gd name="connsiteY1" fmla="*/ 0 h 701739"/>
                <a:gd name="connsiteX2" fmla="*/ 1601148 w 1601148"/>
                <a:gd name="connsiteY2" fmla="*/ 701739 h 701739"/>
                <a:gd name="connsiteX3" fmla="*/ 0 w 1601148"/>
                <a:gd name="connsiteY3" fmla="*/ 701739 h 701739"/>
                <a:gd name="connsiteX4" fmla="*/ 0 w 1601148"/>
                <a:gd name="connsiteY4" fmla="*/ 0 h 7017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1148" h="701739">
                  <a:moveTo>
                    <a:pt x="0" y="0"/>
                  </a:moveTo>
                  <a:lnTo>
                    <a:pt x="1601148" y="0"/>
                  </a:lnTo>
                  <a:lnTo>
                    <a:pt x="1601148" y="701739"/>
                  </a:lnTo>
                  <a:lnTo>
                    <a:pt x="0" y="701739"/>
                  </a:lnTo>
                  <a:lnTo>
                    <a:pt x="0" y="0"/>
                  </a:lnTo>
                  <a:close/>
                </a:path>
              </a:pathLst>
            </a:custGeom>
          </p:spPr>
          <p:style>
            <a:lnRef idx="1">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256184" tIns="99568" rIns="99568" bIns="99568" numCol="1" spcCol="1270" anchor="ctr" anchorCtr="0">
              <a:noAutofit/>
            </a:bodyPr>
            <a:lstStyle/>
            <a:p>
              <a:pPr lvl="0" algn="l" defTabSz="622300">
                <a:lnSpc>
                  <a:spcPct val="90000"/>
                </a:lnSpc>
                <a:spcBef>
                  <a:spcPct val="0"/>
                </a:spcBef>
                <a:spcAft>
                  <a:spcPct val="35000"/>
                </a:spcAft>
              </a:pPr>
              <a:r>
                <a:rPr lang="en-US" sz="2000" kern="1200" dirty="0" smtClean="0"/>
                <a:t>Embrace academic risk/challenge</a:t>
              </a:r>
              <a:endParaRPr lang="en-US" sz="2000" kern="1200" dirty="0"/>
            </a:p>
          </p:txBody>
        </p:sp>
        <p:sp>
          <p:nvSpPr>
            <p:cNvPr id="18" name="Freeform 17"/>
            <p:cNvSpPr/>
            <p:nvPr/>
          </p:nvSpPr>
          <p:spPr>
            <a:xfrm>
              <a:off x="5500017" y="3297188"/>
              <a:ext cx="2565573" cy="1067966"/>
            </a:xfrm>
            <a:custGeom>
              <a:avLst/>
              <a:gdLst>
                <a:gd name="connsiteX0" fmla="*/ 0 w 1601148"/>
                <a:gd name="connsiteY0" fmla="*/ 0 h 1067966"/>
                <a:gd name="connsiteX1" fmla="*/ 1601148 w 1601148"/>
                <a:gd name="connsiteY1" fmla="*/ 0 h 1067966"/>
                <a:gd name="connsiteX2" fmla="*/ 1601148 w 1601148"/>
                <a:gd name="connsiteY2" fmla="*/ 1067966 h 1067966"/>
                <a:gd name="connsiteX3" fmla="*/ 0 w 1601148"/>
                <a:gd name="connsiteY3" fmla="*/ 1067966 h 1067966"/>
                <a:gd name="connsiteX4" fmla="*/ 0 w 1601148"/>
                <a:gd name="connsiteY4" fmla="*/ 0 h 10679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1148" h="1067966">
                  <a:moveTo>
                    <a:pt x="0" y="0"/>
                  </a:moveTo>
                  <a:lnTo>
                    <a:pt x="1601148" y="0"/>
                  </a:lnTo>
                  <a:lnTo>
                    <a:pt x="1601148" y="1067966"/>
                  </a:lnTo>
                  <a:lnTo>
                    <a:pt x="0" y="1067966"/>
                  </a:lnTo>
                  <a:lnTo>
                    <a:pt x="0" y="0"/>
                  </a:lnTo>
                  <a:close/>
                </a:path>
              </a:pathLst>
            </a:custGeom>
          </p:spPr>
          <p:style>
            <a:lnRef idx="1">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256184" tIns="99568" rIns="99568" bIns="99568" numCol="1" spcCol="1270" anchor="ctr" anchorCtr="0">
              <a:noAutofit/>
            </a:bodyPr>
            <a:lstStyle/>
            <a:p>
              <a:pPr lvl="0" algn="l" defTabSz="622300">
                <a:lnSpc>
                  <a:spcPct val="90000"/>
                </a:lnSpc>
                <a:spcBef>
                  <a:spcPct val="0"/>
                </a:spcBef>
                <a:spcAft>
                  <a:spcPct val="35000"/>
                </a:spcAft>
              </a:pPr>
              <a:r>
                <a:rPr lang="en-US" sz="2000" kern="1200" dirty="0" smtClean="0"/>
                <a:t>Perceive failure/difficulty as area for growth</a:t>
              </a:r>
              <a:endParaRPr lang="en-US" sz="2000" kern="1200" dirty="0"/>
            </a:p>
          </p:txBody>
        </p:sp>
        <p:sp>
          <p:nvSpPr>
            <p:cNvPr id="19" name="Freeform 18"/>
            <p:cNvSpPr/>
            <p:nvPr/>
          </p:nvSpPr>
          <p:spPr>
            <a:xfrm>
              <a:off x="5500016" y="4365154"/>
              <a:ext cx="2565573" cy="1067966"/>
            </a:xfrm>
            <a:custGeom>
              <a:avLst/>
              <a:gdLst>
                <a:gd name="connsiteX0" fmla="*/ 0 w 1601148"/>
                <a:gd name="connsiteY0" fmla="*/ 0 h 1067966"/>
                <a:gd name="connsiteX1" fmla="*/ 1601148 w 1601148"/>
                <a:gd name="connsiteY1" fmla="*/ 0 h 1067966"/>
                <a:gd name="connsiteX2" fmla="*/ 1601148 w 1601148"/>
                <a:gd name="connsiteY2" fmla="*/ 1067966 h 1067966"/>
                <a:gd name="connsiteX3" fmla="*/ 0 w 1601148"/>
                <a:gd name="connsiteY3" fmla="*/ 1067966 h 1067966"/>
                <a:gd name="connsiteX4" fmla="*/ 0 w 1601148"/>
                <a:gd name="connsiteY4" fmla="*/ 0 h 10679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1148" h="1067966">
                  <a:moveTo>
                    <a:pt x="0" y="0"/>
                  </a:moveTo>
                  <a:lnTo>
                    <a:pt x="1601148" y="0"/>
                  </a:lnTo>
                  <a:lnTo>
                    <a:pt x="1601148" y="1067966"/>
                  </a:lnTo>
                  <a:lnTo>
                    <a:pt x="0" y="1067966"/>
                  </a:lnTo>
                  <a:lnTo>
                    <a:pt x="0" y="0"/>
                  </a:lnTo>
                  <a:close/>
                </a:path>
              </a:pathLst>
            </a:custGeom>
          </p:spPr>
          <p:style>
            <a:lnRef idx="1">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256184" tIns="99568" rIns="99568" bIns="99568" numCol="1" spcCol="1270" anchor="ctr" anchorCtr="0">
              <a:noAutofit/>
            </a:bodyPr>
            <a:lstStyle/>
            <a:p>
              <a:pPr lvl="0" algn="l" defTabSz="622300">
                <a:lnSpc>
                  <a:spcPct val="90000"/>
                </a:lnSpc>
                <a:spcBef>
                  <a:spcPct val="0"/>
                </a:spcBef>
                <a:spcAft>
                  <a:spcPct val="35000"/>
                </a:spcAft>
              </a:pPr>
              <a:r>
                <a:rPr lang="en-US" sz="2000" kern="1200" dirty="0" smtClean="0"/>
                <a:t>Moderate emotional response</a:t>
              </a:r>
              <a:endParaRPr lang="en-US" sz="2000" kern="1200" dirty="0"/>
            </a:p>
          </p:txBody>
        </p:sp>
        <p:sp>
          <p:nvSpPr>
            <p:cNvPr id="20" name="Freeform 19"/>
            <p:cNvSpPr/>
            <p:nvPr/>
          </p:nvSpPr>
          <p:spPr>
            <a:xfrm>
              <a:off x="5500017" y="5433120"/>
              <a:ext cx="2565573" cy="1067966"/>
            </a:xfrm>
            <a:custGeom>
              <a:avLst/>
              <a:gdLst>
                <a:gd name="connsiteX0" fmla="*/ 0 w 1601148"/>
                <a:gd name="connsiteY0" fmla="*/ 0 h 1067966"/>
                <a:gd name="connsiteX1" fmla="*/ 1601148 w 1601148"/>
                <a:gd name="connsiteY1" fmla="*/ 0 h 1067966"/>
                <a:gd name="connsiteX2" fmla="*/ 1601148 w 1601148"/>
                <a:gd name="connsiteY2" fmla="*/ 1067966 h 1067966"/>
                <a:gd name="connsiteX3" fmla="*/ 0 w 1601148"/>
                <a:gd name="connsiteY3" fmla="*/ 1067966 h 1067966"/>
                <a:gd name="connsiteX4" fmla="*/ 0 w 1601148"/>
                <a:gd name="connsiteY4" fmla="*/ 0 h 10679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1148" h="1067966">
                  <a:moveTo>
                    <a:pt x="0" y="0"/>
                  </a:moveTo>
                  <a:lnTo>
                    <a:pt x="1601148" y="0"/>
                  </a:lnTo>
                  <a:lnTo>
                    <a:pt x="1601148" y="1067966"/>
                  </a:lnTo>
                  <a:lnTo>
                    <a:pt x="0" y="1067966"/>
                  </a:lnTo>
                  <a:lnTo>
                    <a:pt x="0" y="0"/>
                  </a:lnTo>
                  <a:close/>
                </a:path>
              </a:pathLst>
            </a:custGeom>
          </p:spPr>
          <p:style>
            <a:lnRef idx="1">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256184" tIns="99568" rIns="99568" bIns="99568" numCol="1" spcCol="1270" anchor="ctr" anchorCtr="0">
              <a:noAutofit/>
            </a:bodyPr>
            <a:lstStyle/>
            <a:p>
              <a:pPr lvl="0" algn="l" defTabSz="622300">
                <a:lnSpc>
                  <a:spcPct val="90000"/>
                </a:lnSpc>
                <a:spcBef>
                  <a:spcPct val="0"/>
                </a:spcBef>
                <a:spcAft>
                  <a:spcPct val="35000"/>
                </a:spcAft>
              </a:pPr>
              <a:r>
                <a:rPr lang="en-US" sz="2000" kern="1200" dirty="0" smtClean="0"/>
                <a:t>High achievement</a:t>
              </a:r>
              <a:endParaRPr lang="en-US" sz="2000" kern="1200" dirty="0"/>
            </a:p>
          </p:txBody>
        </p:sp>
        <p:sp>
          <p:nvSpPr>
            <p:cNvPr id="21" name="Freeform 20"/>
            <p:cNvSpPr/>
            <p:nvPr/>
          </p:nvSpPr>
          <p:spPr>
            <a:xfrm>
              <a:off x="5943036" y="1320737"/>
              <a:ext cx="1679530" cy="565034"/>
            </a:xfrm>
            <a:custGeom>
              <a:avLst/>
              <a:gdLst>
                <a:gd name="connsiteX0" fmla="*/ 0 w 1679530"/>
                <a:gd name="connsiteY0" fmla="*/ 282517 h 565034"/>
                <a:gd name="connsiteX1" fmla="*/ 839765 w 1679530"/>
                <a:gd name="connsiteY1" fmla="*/ 0 h 565034"/>
                <a:gd name="connsiteX2" fmla="*/ 1679530 w 1679530"/>
                <a:gd name="connsiteY2" fmla="*/ 282517 h 565034"/>
                <a:gd name="connsiteX3" fmla="*/ 839765 w 1679530"/>
                <a:gd name="connsiteY3" fmla="*/ 565034 h 565034"/>
                <a:gd name="connsiteX4" fmla="*/ 0 w 1679530"/>
                <a:gd name="connsiteY4" fmla="*/ 282517 h 5650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9530" h="565034">
                  <a:moveTo>
                    <a:pt x="0" y="282517"/>
                  </a:moveTo>
                  <a:cubicBezTo>
                    <a:pt x="0" y="126487"/>
                    <a:pt x="375976" y="0"/>
                    <a:pt x="839765" y="0"/>
                  </a:cubicBezTo>
                  <a:cubicBezTo>
                    <a:pt x="1303554" y="0"/>
                    <a:pt x="1679530" y="126487"/>
                    <a:pt x="1679530" y="282517"/>
                  </a:cubicBezTo>
                  <a:cubicBezTo>
                    <a:pt x="1679530" y="438547"/>
                    <a:pt x="1303554" y="565034"/>
                    <a:pt x="839765" y="565034"/>
                  </a:cubicBezTo>
                  <a:cubicBezTo>
                    <a:pt x="375976" y="565034"/>
                    <a:pt x="0" y="438547"/>
                    <a:pt x="0" y="282517"/>
                  </a:cubicBezTo>
                  <a:close/>
                </a:path>
              </a:pathLst>
            </a:custGeom>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245961" tIns="82747" rIns="245961" bIns="82747" numCol="1" spcCol="1270" anchor="ctr" anchorCtr="0">
              <a:noAutofit/>
            </a:bodyPr>
            <a:lstStyle/>
            <a:p>
              <a:pPr lvl="0" algn="ctr" defTabSz="889000">
                <a:lnSpc>
                  <a:spcPct val="90000"/>
                </a:lnSpc>
                <a:spcBef>
                  <a:spcPct val="0"/>
                </a:spcBef>
                <a:spcAft>
                  <a:spcPct val="35000"/>
                </a:spcAft>
              </a:pPr>
              <a:r>
                <a:rPr lang="en-US" sz="2000" kern="1200" dirty="0" smtClean="0"/>
                <a:t>Growth Mindset</a:t>
              </a:r>
              <a:endParaRPr lang="en-US" sz="2000" kern="1200" dirty="0"/>
            </a:p>
          </p:txBody>
        </p:sp>
      </p:grpSp>
      <p:grpSp>
        <p:nvGrpSpPr>
          <p:cNvPr id="4" name="Group 3"/>
          <p:cNvGrpSpPr/>
          <p:nvPr/>
        </p:nvGrpSpPr>
        <p:grpSpPr>
          <a:xfrm>
            <a:off x="457200" y="1541126"/>
            <a:ext cx="3481885" cy="5180349"/>
            <a:chOff x="1641082" y="1320632"/>
            <a:chExt cx="2596177" cy="5180349"/>
          </a:xfrm>
        </p:grpSpPr>
        <p:sp>
          <p:nvSpPr>
            <p:cNvPr id="9" name="Freeform 8"/>
            <p:cNvSpPr/>
            <p:nvPr/>
          </p:nvSpPr>
          <p:spPr>
            <a:xfrm>
              <a:off x="1641082" y="1905551"/>
              <a:ext cx="2596177" cy="643203"/>
            </a:xfrm>
            <a:custGeom>
              <a:avLst/>
              <a:gdLst>
                <a:gd name="connsiteX0" fmla="*/ 0 w 1620248"/>
                <a:gd name="connsiteY0" fmla="*/ 0 h 643203"/>
                <a:gd name="connsiteX1" fmla="*/ 1620248 w 1620248"/>
                <a:gd name="connsiteY1" fmla="*/ 0 h 643203"/>
                <a:gd name="connsiteX2" fmla="*/ 1620248 w 1620248"/>
                <a:gd name="connsiteY2" fmla="*/ 643203 h 643203"/>
                <a:gd name="connsiteX3" fmla="*/ 0 w 1620248"/>
                <a:gd name="connsiteY3" fmla="*/ 643203 h 643203"/>
                <a:gd name="connsiteX4" fmla="*/ 0 w 1620248"/>
                <a:gd name="connsiteY4" fmla="*/ 0 h 6432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20248" h="643203">
                  <a:moveTo>
                    <a:pt x="0" y="0"/>
                  </a:moveTo>
                  <a:lnTo>
                    <a:pt x="1620248" y="0"/>
                  </a:lnTo>
                  <a:lnTo>
                    <a:pt x="1620248" y="643203"/>
                  </a:lnTo>
                  <a:lnTo>
                    <a:pt x="0" y="643203"/>
                  </a:lnTo>
                  <a:lnTo>
                    <a:pt x="0" y="0"/>
                  </a:lnTo>
                  <a:close/>
                </a:path>
              </a:pathLst>
            </a:custGeom>
          </p:spPr>
          <p:style>
            <a:lnRef idx="1">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259240" tIns="99568" rIns="99568" bIns="99568" numCol="1" spcCol="1270" anchor="ctr" anchorCtr="0">
              <a:noAutofit/>
            </a:bodyPr>
            <a:lstStyle/>
            <a:p>
              <a:pPr lvl="0" algn="l" defTabSz="622300">
                <a:lnSpc>
                  <a:spcPct val="90000"/>
                </a:lnSpc>
                <a:spcBef>
                  <a:spcPct val="0"/>
                </a:spcBef>
                <a:spcAft>
                  <a:spcPct val="35000"/>
                </a:spcAft>
              </a:pPr>
              <a:r>
                <a:rPr lang="en-US" sz="2000" kern="1200" dirty="0" smtClean="0"/>
                <a:t>Intelligence is innate</a:t>
              </a:r>
              <a:endParaRPr lang="en-US" sz="2000" kern="1200" dirty="0"/>
            </a:p>
          </p:txBody>
        </p:sp>
        <p:sp>
          <p:nvSpPr>
            <p:cNvPr id="10" name="Freeform 9"/>
            <p:cNvSpPr/>
            <p:nvPr/>
          </p:nvSpPr>
          <p:spPr>
            <a:xfrm>
              <a:off x="1641082" y="2548755"/>
              <a:ext cx="2596177" cy="710110"/>
            </a:xfrm>
            <a:custGeom>
              <a:avLst/>
              <a:gdLst>
                <a:gd name="connsiteX0" fmla="*/ 0 w 1620248"/>
                <a:gd name="connsiteY0" fmla="*/ 0 h 710110"/>
                <a:gd name="connsiteX1" fmla="*/ 1620248 w 1620248"/>
                <a:gd name="connsiteY1" fmla="*/ 0 h 710110"/>
                <a:gd name="connsiteX2" fmla="*/ 1620248 w 1620248"/>
                <a:gd name="connsiteY2" fmla="*/ 710110 h 710110"/>
                <a:gd name="connsiteX3" fmla="*/ 0 w 1620248"/>
                <a:gd name="connsiteY3" fmla="*/ 710110 h 710110"/>
                <a:gd name="connsiteX4" fmla="*/ 0 w 1620248"/>
                <a:gd name="connsiteY4" fmla="*/ 0 h 7101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20248" h="710110">
                  <a:moveTo>
                    <a:pt x="0" y="0"/>
                  </a:moveTo>
                  <a:lnTo>
                    <a:pt x="1620248" y="0"/>
                  </a:lnTo>
                  <a:lnTo>
                    <a:pt x="1620248" y="710110"/>
                  </a:lnTo>
                  <a:lnTo>
                    <a:pt x="0" y="710110"/>
                  </a:lnTo>
                  <a:lnTo>
                    <a:pt x="0" y="0"/>
                  </a:lnTo>
                  <a:close/>
                </a:path>
              </a:pathLst>
            </a:custGeom>
          </p:spPr>
          <p:style>
            <a:lnRef idx="1">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259240" tIns="92456" rIns="92456" bIns="92456" numCol="1" spcCol="1270" anchor="ctr" anchorCtr="0">
              <a:noAutofit/>
            </a:bodyPr>
            <a:lstStyle/>
            <a:p>
              <a:pPr lvl="0" algn="l" defTabSz="577850">
                <a:lnSpc>
                  <a:spcPct val="90000"/>
                </a:lnSpc>
                <a:spcBef>
                  <a:spcPct val="0"/>
                </a:spcBef>
                <a:spcAft>
                  <a:spcPct val="35000"/>
                </a:spcAft>
              </a:pPr>
              <a:r>
                <a:rPr lang="en-US" sz="2000" kern="1200" dirty="0" smtClean="0"/>
                <a:t>Avoid academic risk/challenge</a:t>
              </a:r>
              <a:endParaRPr lang="en-US" sz="2000" kern="1200" dirty="0"/>
            </a:p>
          </p:txBody>
        </p:sp>
        <p:sp>
          <p:nvSpPr>
            <p:cNvPr id="11" name="Freeform 10"/>
            <p:cNvSpPr/>
            <p:nvPr/>
          </p:nvSpPr>
          <p:spPr>
            <a:xfrm>
              <a:off x="1641082" y="3258865"/>
              <a:ext cx="2596177" cy="1080705"/>
            </a:xfrm>
            <a:custGeom>
              <a:avLst/>
              <a:gdLst>
                <a:gd name="connsiteX0" fmla="*/ 0 w 1620248"/>
                <a:gd name="connsiteY0" fmla="*/ 0 h 1080705"/>
                <a:gd name="connsiteX1" fmla="*/ 1620248 w 1620248"/>
                <a:gd name="connsiteY1" fmla="*/ 0 h 1080705"/>
                <a:gd name="connsiteX2" fmla="*/ 1620248 w 1620248"/>
                <a:gd name="connsiteY2" fmla="*/ 1080705 h 1080705"/>
                <a:gd name="connsiteX3" fmla="*/ 0 w 1620248"/>
                <a:gd name="connsiteY3" fmla="*/ 1080705 h 1080705"/>
                <a:gd name="connsiteX4" fmla="*/ 0 w 1620248"/>
                <a:gd name="connsiteY4" fmla="*/ 0 h 10807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20248" h="1080705">
                  <a:moveTo>
                    <a:pt x="0" y="0"/>
                  </a:moveTo>
                  <a:lnTo>
                    <a:pt x="1620248" y="0"/>
                  </a:lnTo>
                  <a:lnTo>
                    <a:pt x="1620248" y="1080705"/>
                  </a:lnTo>
                  <a:lnTo>
                    <a:pt x="0" y="1080705"/>
                  </a:lnTo>
                  <a:lnTo>
                    <a:pt x="0" y="0"/>
                  </a:lnTo>
                  <a:close/>
                </a:path>
              </a:pathLst>
            </a:custGeom>
          </p:spPr>
          <p:style>
            <a:lnRef idx="1">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259240" tIns="92456" rIns="92456" bIns="92456" numCol="1" spcCol="1270" anchor="ctr" anchorCtr="0">
              <a:noAutofit/>
            </a:bodyPr>
            <a:lstStyle/>
            <a:p>
              <a:pPr lvl="0" algn="l" defTabSz="577850">
                <a:lnSpc>
                  <a:spcPct val="90000"/>
                </a:lnSpc>
                <a:spcBef>
                  <a:spcPct val="0"/>
                </a:spcBef>
                <a:spcAft>
                  <a:spcPct val="35000"/>
                </a:spcAft>
              </a:pPr>
              <a:r>
                <a:rPr lang="en-US" sz="2000" kern="1200" dirty="0" smtClean="0"/>
                <a:t>Perceive failure/difficulty as indicators of intelligence deficit</a:t>
              </a:r>
              <a:endParaRPr lang="en-US" sz="2000" kern="1200" dirty="0"/>
            </a:p>
          </p:txBody>
        </p:sp>
        <p:sp>
          <p:nvSpPr>
            <p:cNvPr id="12" name="Freeform 11"/>
            <p:cNvSpPr/>
            <p:nvPr/>
          </p:nvSpPr>
          <p:spPr>
            <a:xfrm>
              <a:off x="1641082" y="4339571"/>
              <a:ext cx="2596177" cy="1080705"/>
            </a:xfrm>
            <a:custGeom>
              <a:avLst/>
              <a:gdLst>
                <a:gd name="connsiteX0" fmla="*/ 0 w 1620248"/>
                <a:gd name="connsiteY0" fmla="*/ 0 h 1080705"/>
                <a:gd name="connsiteX1" fmla="*/ 1620248 w 1620248"/>
                <a:gd name="connsiteY1" fmla="*/ 0 h 1080705"/>
                <a:gd name="connsiteX2" fmla="*/ 1620248 w 1620248"/>
                <a:gd name="connsiteY2" fmla="*/ 1080705 h 1080705"/>
                <a:gd name="connsiteX3" fmla="*/ 0 w 1620248"/>
                <a:gd name="connsiteY3" fmla="*/ 1080705 h 1080705"/>
                <a:gd name="connsiteX4" fmla="*/ 0 w 1620248"/>
                <a:gd name="connsiteY4" fmla="*/ 0 h 10807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20248" h="1080705">
                  <a:moveTo>
                    <a:pt x="0" y="0"/>
                  </a:moveTo>
                  <a:lnTo>
                    <a:pt x="1620248" y="0"/>
                  </a:lnTo>
                  <a:lnTo>
                    <a:pt x="1620248" y="1080705"/>
                  </a:lnTo>
                  <a:lnTo>
                    <a:pt x="0" y="1080705"/>
                  </a:lnTo>
                  <a:lnTo>
                    <a:pt x="0" y="0"/>
                  </a:lnTo>
                  <a:close/>
                </a:path>
              </a:pathLst>
            </a:custGeom>
          </p:spPr>
          <p:style>
            <a:lnRef idx="1">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259240" tIns="99568" rIns="99568" bIns="99568" numCol="1" spcCol="1270" anchor="ctr" anchorCtr="0">
              <a:noAutofit/>
            </a:bodyPr>
            <a:lstStyle/>
            <a:p>
              <a:pPr lvl="0" algn="l" defTabSz="622300">
                <a:lnSpc>
                  <a:spcPct val="90000"/>
                </a:lnSpc>
                <a:spcBef>
                  <a:spcPct val="0"/>
                </a:spcBef>
                <a:spcAft>
                  <a:spcPct val="35000"/>
                </a:spcAft>
              </a:pPr>
              <a:r>
                <a:rPr lang="en-US" sz="2000" kern="1200" dirty="0" smtClean="0"/>
                <a:t>Strong negative emotions</a:t>
              </a:r>
              <a:endParaRPr lang="en-US" sz="2000" kern="1200" dirty="0"/>
            </a:p>
          </p:txBody>
        </p:sp>
        <p:sp>
          <p:nvSpPr>
            <p:cNvPr id="13" name="Freeform 12"/>
            <p:cNvSpPr/>
            <p:nvPr/>
          </p:nvSpPr>
          <p:spPr>
            <a:xfrm>
              <a:off x="1641082" y="5420276"/>
              <a:ext cx="2596177" cy="1080705"/>
            </a:xfrm>
            <a:custGeom>
              <a:avLst/>
              <a:gdLst>
                <a:gd name="connsiteX0" fmla="*/ 0 w 1620248"/>
                <a:gd name="connsiteY0" fmla="*/ 0 h 1080705"/>
                <a:gd name="connsiteX1" fmla="*/ 1620248 w 1620248"/>
                <a:gd name="connsiteY1" fmla="*/ 0 h 1080705"/>
                <a:gd name="connsiteX2" fmla="*/ 1620248 w 1620248"/>
                <a:gd name="connsiteY2" fmla="*/ 1080705 h 1080705"/>
                <a:gd name="connsiteX3" fmla="*/ 0 w 1620248"/>
                <a:gd name="connsiteY3" fmla="*/ 1080705 h 1080705"/>
                <a:gd name="connsiteX4" fmla="*/ 0 w 1620248"/>
                <a:gd name="connsiteY4" fmla="*/ 0 h 10807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20248" h="1080705">
                  <a:moveTo>
                    <a:pt x="0" y="0"/>
                  </a:moveTo>
                  <a:lnTo>
                    <a:pt x="1620248" y="0"/>
                  </a:lnTo>
                  <a:lnTo>
                    <a:pt x="1620248" y="1080705"/>
                  </a:lnTo>
                  <a:lnTo>
                    <a:pt x="0" y="1080705"/>
                  </a:lnTo>
                  <a:lnTo>
                    <a:pt x="0" y="0"/>
                  </a:lnTo>
                  <a:close/>
                </a:path>
              </a:pathLst>
            </a:custGeom>
          </p:spPr>
          <p:style>
            <a:lnRef idx="1">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259240" tIns="142240" rIns="142240" bIns="142240" numCol="1" spcCol="1270" anchor="ctr" anchorCtr="0">
              <a:noAutofit/>
            </a:bodyPr>
            <a:lstStyle/>
            <a:p>
              <a:pPr lvl="0" algn="l" defTabSz="889000">
                <a:lnSpc>
                  <a:spcPct val="90000"/>
                </a:lnSpc>
                <a:spcBef>
                  <a:spcPct val="0"/>
                </a:spcBef>
                <a:spcAft>
                  <a:spcPct val="35000"/>
                </a:spcAft>
              </a:pPr>
              <a:r>
                <a:rPr lang="en-US" sz="2000" kern="1200" dirty="0" smtClean="0"/>
                <a:t>Low achievement</a:t>
              </a:r>
              <a:endParaRPr lang="en-US" sz="2000" kern="1200" dirty="0"/>
            </a:p>
          </p:txBody>
        </p:sp>
        <p:sp>
          <p:nvSpPr>
            <p:cNvPr id="14" name="Freeform 13"/>
            <p:cNvSpPr/>
            <p:nvPr/>
          </p:nvSpPr>
          <p:spPr>
            <a:xfrm>
              <a:off x="2029427" y="1320632"/>
              <a:ext cx="1699564" cy="571774"/>
            </a:xfrm>
            <a:custGeom>
              <a:avLst/>
              <a:gdLst>
                <a:gd name="connsiteX0" fmla="*/ 0 w 1699564"/>
                <a:gd name="connsiteY0" fmla="*/ 285887 h 571774"/>
                <a:gd name="connsiteX1" fmla="*/ 849782 w 1699564"/>
                <a:gd name="connsiteY1" fmla="*/ 0 h 571774"/>
                <a:gd name="connsiteX2" fmla="*/ 1699564 w 1699564"/>
                <a:gd name="connsiteY2" fmla="*/ 285887 h 571774"/>
                <a:gd name="connsiteX3" fmla="*/ 849782 w 1699564"/>
                <a:gd name="connsiteY3" fmla="*/ 571774 h 571774"/>
                <a:gd name="connsiteX4" fmla="*/ 0 w 1699564"/>
                <a:gd name="connsiteY4" fmla="*/ 285887 h 5717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9564" h="571774">
                  <a:moveTo>
                    <a:pt x="0" y="285887"/>
                  </a:moveTo>
                  <a:cubicBezTo>
                    <a:pt x="0" y="127996"/>
                    <a:pt x="380460" y="0"/>
                    <a:pt x="849782" y="0"/>
                  </a:cubicBezTo>
                  <a:cubicBezTo>
                    <a:pt x="1319104" y="0"/>
                    <a:pt x="1699564" y="127996"/>
                    <a:pt x="1699564" y="285887"/>
                  </a:cubicBezTo>
                  <a:cubicBezTo>
                    <a:pt x="1699564" y="443778"/>
                    <a:pt x="1319104" y="571774"/>
                    <a:pt x="849782" y="571774"/>
                  </a:cubicBezTo>
                  <a:cubicBezTo>
                    <a:pt x="380460" y="571774"/>
                    <a:pt x="0" y="443778"/>
                    <a:pt x="0" y="285887"/>
                  </a:cubicBezTo>
                  <a:close/>
                </a:path>
              </a:pathLst>
            </a:custGeom>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248895" tIns="83734" rIns="248895" bIns="83734" numCol="1" spcCol="1270" anchor="ctr" anchorCtr="0">
              <a:noAutofit/>
            </a:bodyPr>
            <a:lstStyle/>
            <a:p>
              <a:pPr lvl="0" algn="ctr" defTabSz="889000">
                <a:lnSpc>
                  <a:spcPct val="90000"/>
                </a:lnSpc>
                <a:spcBef>
                  <a:spcPct val="0"/>
                </a:spcBef>
                <a:spcAft>
                  <a:spcPct val="35000"/>
                </a:spcAft>
              </a:pPr>
              <a:r>
                <a:rPr lang="en-US" sz="2000" kern="1200" dirty="0" smtClean="0"/>
                <a:t>Fixed </a:t>
              </a:r>
              <a:br>
                <a:rPr lang="en-US" sz="2000" kern="1200" dirty="0" smtClean="0"/>
              </a:br>
              <a:r>
                <a:rPr lang="en-US" sz="2000" kern="1200" dirty="0" smtClean="0"/>
                <a:t>Mindset</a:t>
              </a:r>
              <a:endParaRPr lang="en-US" sz="2000" kern="1200" dirty="0"/>
            </a:p>
          </p:txBody>
        </p:sp>
      </p:grpSp>
      <p:grpSp>
        <p:nvGrpSpPr>
          <p:cNvPr id="6" name="Group 6"/>
          <p:cNvGrpSpPr>
            <a:grpSpLocks/>
          </p:cNvGrpSpPr>
          <p:nvPr/>
        </p:nvGrpSpPr>
        <p:grpSpPr bwMode="auto">
          <a:xfrm>
            <a:off x="0" y="0"/>
            <a:ext cx="9144000" cy="974725"/>
            <a:chOff x="0" y="0"/>
            <a:chExt cx="9144000" cy="974725"/>
          </a:xfrm>
        </p:grpSpPr>
        <p:pic>
          <p:nvPicPr>
            <p:cNvPr id="7" name="Picture 5" descr="bg-header_smal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974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8" name="Picture 6" descr="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00" y="114300"/>
              <a:ext cx="2003425" cy="7699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3" name="Slide Number Placeholder 2"/>
          <p:cNvSpPr>
            <a:spLocks noGrp="1"/>
          </p:cNvSpPr>
          <p:nvPr>
            <p:ph type="sldNum" sz="quarter" idx="12"/>
          </p:nvPr>
        </p:nvSpPr>
        <p:spPr/>
        <p:txBody>
          <a:bodyPr/>
          <a:lstStyle/>
          <a:p>
            <a:fld id="{7D8C48C7-64F6-264C-9F68-17646AF95383}" type="slidenum">
              <a:rPr lang="en-US" smtClean="0"/>
              <a:t>12</a:t>
            </a:fld>
            <a:endParaRPr lang="en-US"/>
          </a:p>
        </p:txBody>
      </p:sp>
    </p:spTree>
    <p:extLst>
      <p:ext uri="{BB962C8B-B14F-4D97-AF65-F5344CB8AC3E}">
        <p14:creationId xmlns:p14="http://schemas.microsoft.com/office/powerpoint/2010/main" val="405188929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58570"/>
            <a:ext cx="8229600" cy="946858"/>
          </a:xfrm>
        </p:spPr>
        <p:txBody>
          <a:bodyPr>
            <a:normAutofit/>
          </a:bodyPr>
          <a:lstStyle/>
          <a:p>
            <a:r>
              <a:rPr lang="en-US" sz="4000" dirty="0" smtClean="0"/>
              <a:t> </a:t>
            </a:r>
            <a:r>
              <a:rPr lang="en-US" sz="4000" dirty="0" smtClean="0">
                <a:latin typeface="Times New Roman"/>
                <a:cs typeface="Times New Roman"/>
              </a:rPr>
              <a:t>Teaching Mindset</a:t>
            </a:r>
            <a:endParaRPr lang="en-US" sz="4000" dirty="0">
              <a:latin typeface="Times New Roman"/>
              <a:cs typeface="Times New Roman"/>
            </a:endParaRPr>
          </a:p>
        </p:txBody>
      </p:sp>
      <p:graphicFrame>
        <p:nvGraphicFramePr>
          <p:cNvPr id="5" name="Content Placeholder 3"/>
          <p:cNvGraphicFramePr>
            <a:graphicFrameLocks/>
          </p:cNvGraphicFramePr>
          <p:nvPr>
            <p:extLst>
              <p:ext uri="{D42A27DB-BD31-4B8C-83A1-F6EECF244321}">
                <p14:modId xmlns:p14="http://schemas.microsoft.com/office/powerpoint/2010/main" val="187059915"/>
              </p:ext>
            </p:extLst>
          </p:nvPr>
        </p:nvGraphicFramePr>
        <p:xfrm>
          <a:off x="4572000" y="1482953"/>
          <a:ext cx="3889828" cy="503033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4" name="Group 3"/>
          <p:cNvGrpSpPr/>
          <p:nvPr/>
        </p:nvGrpSpPr>
        <p:grpSpPr>
          <a:xfrm>
            <a:off x="567397" y="1618743"/>
            <a:ext cx="3367794" cy="4263864"/>
            <a:chOff x="699919" y="1618743"/>
            <a:chExt cx="3367794" cy="4263864"/>
          </a:xfrm>
        </p:grpSpPr>
        <p:sp>
          <p:nvSpPr>
            <p:cNvPr id="9" name="Freeform 8"/>
            <p:cNvSpPr/>
            <p:nvPr/>
          </p:nvSpPr>
          <p:spPr>
            <a:xfrm>
              <a:off x="1787221" y="2399376"/>
              <a:ext cx="2277092" cy="1007480"/>
            </a:xfrm>
            <a:custGeom>
              <a:avLst/>
              <a:gdLst>
                <a:gd name="connsiteX0" fmla="*/ 0 w 2277092"/>
                <a:gd name="connsiteY0" fmla="*/ 0 h 1007480"/>
                <a:gd name="connsiteX1" fmla="*/ 2277092 w 2277092"/>
                <a:gd name="connsiteY1" fmla="*/ 0 h 1007480"/>
                <a:gd name="connsiteX2" fmla="*/ 2277092 w 2277092"/>
                <a:gd name="connsiteY2" fmla="*/ 1007480 h 1007480"/>
                <a:gd name="connsiteX3" fmla="*/ 0 w 2277092"/>
                <a:gd name="connsiteY3" fmla="*/ 1007480 h 1007480"/>
                <a:gd name="connsiteX4" fmla="*/ 0 w 2277092"/>
                <a:gd name="connsiteY4" fmla="*/ 0 h 10074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77092" h="1007480">
                  <a:moveTo>
                    <a:pt x="0" y="0"/>
                  </a:moveTo>
                  <a:lnTo>
                    <a:pt x="2277092" y="0"/>
                  </a:lnTo>
                  <a:lnTo>
                    <a:pt x="2277092" y="1007480"/>
                  </a:lnTo>
                  <a:lnTo>
                    <a:pt x="0" y="1007480"/>
                  </a:lnTo>
                  <a:lnTo>
                    <a:pt x="0" y="0"/>
                  </a:lnTo>
                  <a:close/>
                </a:path>
              </a:pathLst>
            </a:custGeom>
          </p:spPr>
          <p:style>
            <a:lnRef idx="1">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364335" tIns="142240" rIns="142240" bIns="142240" numCol="1" spcCol="1270" anchor="ctr" anchorCtr="0">
              <a:noAutofit/>
            </a:bodyPr>
            <a:lstStyle/>
            <a:p>
              <a:pPr lvl="0" algn="l" defTabSz="889000">
                <a:lnSpc>
                  <a:spcPct val="90000"/>
                </a:lnSpc>
                <a:spcBef>
                  <a:spcPct val="0"/>
                </a:spcBef>
                <a:spcAft>
                  <a:spcPct val="35000"/>
                </a:spcAft>
              </a:pPr>
              <a:r>
                <a:rPr lang="en-US" sz="2000" kern="1200" dirty="0" smtClean="0"/>
                <a:t> Teaching ability is innate</a:t>
              </a:r>
              <a:endParaRPr lang="en-US" sz="2000" kern="1200" dirty="0"/>
            </a:p>
          </p:txBody>
        </p:sp>
        <p:sp>
          <p:nvSpPr>
            <p:cNvPr id="10" name="Freeform 9"/>
            <p:cNvSpPr/>
            <p:nvPr/>
          </p:nvSpPr>
          <p:spPr>
            <a:xfrm>
              <a:off x="1783821" y="3406856"/>
              <a:ext cx="2283892" cy="1069677"/>
            </a:xfrm>
            <a:custGeom>
              <a:avLst/>
              <a:gdLst>
                <a:gd name="connsiteX0" fmla="*/ 0 w 2297647"/>
                <a:gd name="connsiteY0" fmla="*/ 0 h 923903"/>
                <a:gd name="connsiteX1" fmla="*/ 2297647 w 2297647"/>
                <a:gd name="connsiteY1" fmla="*/ 0 h 923903"/>
                <a:gd name="connsiteX2" fmla="*/ 2297647 w 2297647"/>
                <a:gd name="connsiteY2" fmla="*/ 923903 h 923903"/>
                <a:gd name="connsiteX3" fmla="*/ 0 w 2297647"/>
                <a:gd name="connsiteY3" fmla="*/ 923903 h 923903"/>
                <a:gd name="connsiteX4" fmla="*/ 0 w 2297647"/>
                <a:gd name="connsiteY4" fmla="*/ 0 h 9239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7647" h="923903">
                  <a:moveTo>
                    <a:pt x="0" y="0"/>
                  </a:moveTo>
                  <a:lnTo>
                    <a:pt x="2297647" y="0"/>
                  </a:lnTo>
                  <a:lnTo>
                    <a:pt x="2297647" y="923903"/>
                  </a:lnTo>
                  <a:lnTo>
                    <a:pt x="0" y="923903"/>
                  </a:lnTo>
                  <a:lnTo>
                    <a:pt x="0" y="0"/>
                  </a:lnTo>
                  <a:close/>
                </a:path>
              </a:pathLst>
            </a:custGeom>
          </p:spPr>
          <p:style>
            <a:lnRef idx="1">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367624" tIns="142240" rIns="142239" bIns="142240" numCol="1" spcCol="1270" anchor="ctr" anchorCtr="0">
              <a:noAutofit/>
            </a:bodyPr>
            <a:lstStyle/>
            <a:p>
              <a:pPr marL="0" lvl="0" indent="0" algn="l" defTabSz="889000">
                <a:lnSpc>
                  <a:spcPct val="90000"/>
                </a:lnSpc>
                <a:spcBef>
                  <a:spcPct val="0"/>
                </a:spcBef>
                <a:spcAft>
                  <a:spcPct val="35000"/>
                </a:spcAft>
              </a:pPr>
              <a:r>
                <a:rPr lang="en-US" sz="2000" kern="1200" dirty="0" smtClean="0"/>
                <a:t>Avoid risk/challenge</a:t>
              </a:r>
              <a:endParaRPr lang="en-US" sz="2000" kern="1200" dirty="0"/>
            </a:p>
          </p:txBody>
        </p:sp>
        <p:sp>
          <p:nvSpPr>
            <p:cNvPr id="11" name="Freeform 10"/>
            <p:cNvSpPr/>
            <p:nvPr/>
          </p:nvSpPr>
          <p:spPr>
            <a:xfrm>
              <a:off x="1783821" y="4476533"/>
              <a:ext cx="2283892" cy="1406074"/>
            </a:xfrm>
            <a:custGeom>
              <a:avLst/>
              <a:gdLst>
                <a:gd name="connsiteX0" fmla="*/ 0 w 2283892"/>
                <a:gd name="connsiteY0" fmla="*/ 0 h 1406074"/>
                <a:gd name="connsiteX1" fmla="*/ 2283892 w 2283892"/>
                <a:gd name="connsiteY1" fmla="*/ 0 h 1406074"/>
                <a:gd name="connsiteX2" fmla="*/ 2283892 w 2283892"/>
                <a:gd name="connsiteY2" fmla="*/ 1406074 h 1406074"/>
                <a:gd name="connsiteX3" fmla="*/ 0 w 2283892"/>
                <a:gd name="connsiteY3" fmla="*/ 1406074 h 1406074"/>
                <a:gd name="connsiteX4" fmla="*/ 0 w 2283892"/>
                <a:gd name="connsiteY4" fmla="*/ 0 h 14060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3892" h="1406074">
                  <a:moveTo>
                    <a:pt x="0" y="0"/>
                  </a:moveTo>
                  <a:lnTo>
                    <a:pt x="2283892" y="0"/>
                  </a:lnTo>
                  <a:lnTo>
                    <a:pt x="2283892" y="1406074"/>
                  </a:lnTo>
                  <a:lnTo>
                    <a:pt x="0" y="1406074"/>
                  </a:lnTo>
                  <a:lnTo>
                    <a:pt x="0" y="0"/>
                  </a:lnTo>
                  <a:close/>
                </a:path>
              </a:pathLst>
            </a:custGeom>
          </p:spPr>
          <p:style>
            <a:lnRef idx="1">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365423" tIns="142240" rIns="142240" bIns="142240" numCol="1" spcCol="1270" anchor="ctr" anchorCtr="0">
              <a:noAutofit/>
            </a:bodyPr>
            <a:lstStyle/>
            <a:p>
              <a:pPr lvl="0" algn="l" defTabSz="889000">
                <a:lnSpc>
                  <a:spcPct val="90000"/>
                </a:lnSpc>
                <a:spcBef>
                  <a:spcPct val="0"/>
                </a:spcBef>
                <a:spcAft>
                  <a:spcPct val="35000"/>
                </a:spcAft>
              </a:pPr>
              <a:r>
                <a:rPr lang="en-US" sz="2000" kern="1200" dirty="0" smtClean="0"/>
                <a:t>Limited change following PD</a:t>
              </a:r>
              <a:endParaRPr lang="en-US" sz="2000" kern="1200" dirty="0"/>
            </a:p>
          </p:txBody>
        </p:sp>
        <p:sp>
          <p:nvSpPr>
            <p:cNvPr id="12" name="Freeform 11"/>
            <p:cNvSpPr/>
            <p:nvPr/>
          </p:nvSpPr>
          <p:spPr>
            <a:xfrm>
              <a:off x="699919" y="1618743"/>
              <a:ext cx="2222988" cy="1074603"/>
            </a:xfrm>
            <a:custGeom>
              <a:avLst/>
              <a:gdLst>
                <a:gd name="connsiteX0" fmla="*/ 0 w 2222988"/>
                <a:gd name="connsiteY0" fmla="*/ 537302 h 1074603"/>
                <a:gd name="connsiteX1" fmla="*/ 1111494 w 2222988"/>
                <a:gd name="connsiteY1" fmla="*/ 0 h 1074603"/>
                <a:gd name="connsiteX2" fmla="*/ 2222988 w 2222988"/>
                <a:gd name="connsiteY2" fmla="*/ 537302 h 1074603"/>
                <a:gd name="connsiteX3" fmla="*/ 1111494 w 2222988"/>
                <a:gd name="connsiteY3" fmla="*/ 1074604 h 1074603"/>
                <a:gd name="connsiteX4" fmla="*/ 0 w 2222988"/>
                <a:gd name="connsiteY4" fmla="*/ 537302 h 10746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2988" h="1074603">
                  <a:moveTo>
                    <a:pt x="0" y="537302"/>
                  </a:moveTo>
                  <a:cubicBezTo>
                    <a:pt x="0" y="240558"/>
                    <a:pt x="497633" y="0"/>
                    <a:pt x="1111494" y="0"/>
                  </a:cubicBezTo>
                  <a:cubicBezTo>
                    <a:pt x="1725355" y="0"/>
                    <a:pt x="2222988" y="240558"/>
                    <a:pt x="2222988" y="537302"/>
                  </a:cubicBezTo>
                  <a:cubicBezTo>
                    <a:pt x="2222988" y="834046"/>
                    <a:pt x="1725355" y="1074604"/>
                    <a:pt x="1111494" y="1074604"/>
                  </a:cubicBezTo>
                  <a:cubicBezTo>
                    <a:pt x="497633" y="1074604"/>
                    <a:pt x="0" y="834046"/>
                    <a:pt x="0" y="537302"/>
                  </a:cubicBezTo>
                  <a:close/>
                </a:path>
              </a:pathLst>
            </a:custGeom>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325549" tIns="157372" rIns="325549" bIns="157372" numCol="1" spcCol="1270" anchor="ctr" anchorCtr="0">
              <a:noAutofit/>
            </a:bodyPr>
            <a:lstStyle/>
            <a:p>
              <a:pPr lvl="0" algn="ctr" defTabSz="889000">
                <a:lnSpc>
                  <a:spcPct val="90000"/>
                </a:lnSpc>
                <a:spcBef>
                  <a:spcPct val="0"/>
                </a:spcBef>
                <a:spcAft>
                  <a:spcPct val="35000"/>
                </a:spcAft>
              </a:pPr>
              <a:r>
                <a:rPr lang="en-US" sz="2000" kern="1200" dirty="0" smtClean="0"/>
                <a:t>Fixed </a:t>
              </a:r>
              <a:br>
                <a:rPr lang="en-US" sz="2000" kern="1200" dirty="0" smtClean="0"/>
              </a:br>
              <a:r>
                <a:rPr lang="en-US" sz="2000" kern="1200" dirty="0" smtClean="0"/>
                <a:t>Mindset</a:t>
              </a:r>
              <a:endParaRPr lang="en-US" sz="2000" kern="1200" dirty="0"/>
            </a:p>
          </p:txBody>
        </p:sp>
      </p:grpSp>
      <p:grpSp>
        <p:nvGrpSpPr>
          <p:cNvPr id="6" name="Group 6"/>
          <p:cNvGrpSpPr>
            <a:grpSpLocks/>
          </p:cNvGrpSpPr>
          <p:nvPr/>
        </p:nvGrpSpPr>
        <p:grpSpPr bwMode="auto">
          <a:xfrm>
            <a:off x="0" y="0"/>
            <a:ext cx="9144000" cy="974725"/>
            <a:chOff x="0" y="0"/>
            <a:chExt cx="9144000" cy="974725"/>
          </a:xfrm>
        </p:grpSpPr>
        <p:pic>
          <p:nvPicPr>
            <p:cNvPr id="7" name="Picture 5" descr="bg-header_small"/>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9144000" cy="974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8" name="Picture 6" descr="logo"/>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14300" y="114300"/>
              <a:ext cx="2003425" cy="7699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3" name="Slide Number Placeholder 2"/>
          <p:cNvSpPr>
            <a:spLocks noGrp="1"/>
          </p:cNvSpPr>
          <p:nvPr>
            <p:ph type="sldNum" sz="quarter" idx="12"/>
          </p:nvPr>
        </p:nvSpPr>
        <p:spPr/>
        <p:txBody>
          <a:bodyPr/>
          <a:lstStyle/>
          <a:p>
            <a:fld id="{7D8C48C7-64F6-264C-9F68-17646AF95383}" type="slidenum">
              <a:rPr lang="en-US" smtClean="0"/>
              <a:t>13</a:t>
            </a:fld>
            <a:endParaRPr lang="en-US"/>
          </a:p>
        </p:txBody>
      </p:sp>
    </p:spTree>
    <p:extLst>
      <p:ext uri="{BB962C8B-B14F-4D97-AF65-F5344CB8AC3E}">
        <p14:creationId xmlns:p14="http://schemas.microsoft.com/office/powerpoint/2010/main" val="54921744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84238"/>
            <a:ext cx="8229600" cy="894554"/>
          </a:xfrm>
        </p:spPr>
        <p:txBody>
          <a:bodyPr>
            <a:normAutofit/>
          </a:bodyPr>
          <a:lstStyle/>
          <a:p>
            <a:r>
              <a:rPr lang="en-US" dirty="0" smtClean="0">
                <a:latin typeface="Times New Roman"/>
                <a:cs typeface="Times New Roman"/>
              </a:rPr>
              <a:t>Our Research at </a:t>
            </a:r>
            <a:r>
              <a:rPr lang="en-US" dirty="0" err="1" smtClean="0">
                <a:latin typeface="Times New Roman"/>
                <a:cs typeface="Times New Roman"/>
              </a:rPr>
              <a:t>UVa</a:t>
            </a:r>
            <a:endParaRPr lang="en-US" dirty="0">
              <a:latin typeface="Times New Roman"/>
              <a:cs typeface="Times New Roman"/>
            </a:endParaRPr>
          </a:p>
        </p:txBody>
      </p:sp>
      <p:sp>
        <p:nvSpPr>
          <p:cNvPr id="3" name="Content Placeholder 2"/>
          <p:cNvSpPr>
            <a:spLocks noGrp="1"/>
          </p:cNvSpPr>
          <p:nvPr>
            <p:ph idx="1"/>
          </p:nvPr>
        </p:nvSpPr>
        <p:spPr>
          <a:xfrm>
            <a:off x="457200" y="1840326"/>
            <a:ext cx="8229600" cy="4525963"/>
          </a:xfrm>
        </p:spPr>
        <p:txBody>
          <a:bodyPr>
            <a:normAutofit/>
          </a:bodyPr>
          <a:lstStyle/>
          <a:p>
            <a:pPr marL="514350" lvl="1" indent="-514350">
              <a:buFont typeface="+mj-lt"/>
              <a:buAutoNum type="arabicPeriod"/>
            </a:pPr>
            <a:r>
              <a:rPr lang="en-US" dirty="0" smtClean="0">
                <a:latin typeface="Times New Roman" panose="02020603050405020304" pitchFamily="18" charset="0"/>
                <a:cs typeface="Times New Roman" panose="02020603050405020304" pitchFamily="18" charset="0"/>
              </a:rPr>
              <a:t>What are elementary teachers’ teaching mindset </a:t>
            </a:r>
          </a:p>
          <a:p>
            <a:pPr marL="514350" lvl="1" indent="-514350">
              <a:buFont typeface="+mj-lt"/>
              <a:buAutoNum type="arabicPeriod"/>
            </a:pPr>
            <a:r>
              <a:rPr lang="en-US" dirty="0" smtClean="0">
                <a:latin typeface="Times New Roman" panose="02020603050405020304" pitchFamily="18" charset="0"/>
                <a:cs typeface="Times New Roman" panose="02020603050405020304" pitchFamily="18" charset="0"/>
              </a:rPr>
              <a:t>What relationship, if any exists between teaching mindset and aversion to novelty? </a:t>
            </a:r>
          </a:p>
          <a:p>
            <a:pPr marL="514350" lvl="1" indent="-514350">
              <a:buFont typeface="+mj-lt"/>
              <a:buAutoNum type="arabicPeriod"/>
            </a:pPr>
            <a:r>
              <a:rPr lang="en-US" dirty="0" smtClean="0">
                <a:latin typeface="Times New Roman" panose="02020603050405020304" pitchFamily="18" charset="0"/>
                <a:cs typeface="Times New Roman" panose="02020603050405020304" pitchFamily="18" charset="0"/>
              </a:rPr>
              <a:t>To what extent can professional development promote a growth teaching mindset?</a:t>
            </a:r>
          </a:p>
          <a:p>
            <a:pPr marL="514350" lvl="1" indent="-514350">
              <a:buFont typeface="+mj-lt"/>
              <a:buAutoNum type="arabicPeriod"/>
            </a:pPr>
            <a:endParaRPr lang="en-US" sz="1800" dirty="0" smtClean="0"/>
          </a:p>
        </p:txBody>
      </p:sp>
      <p:grpSp>
        <p:nvGrpSpPr>
          <p:cNvPr id="6" name="Group 6"/>
          <p:cNvGrpSpPr>
            <a:grpSpLocks/>
          </p:cNvGrpSpPr>
          <p:nvPr/>
        </p:nvGrpSpPr>
        <p:grpSpPr bwMode="auto">
          <a:xfrm>
            <a:off x="0" y="0"/>
            <a:ext cx="9144000" cy="974725"/>
            <a:chOff x="0" y="0"/>
            <a:chExt cx="9144000" cy="974725"/>
          </a:xfrm>
        </p:grpSpPr>
        <p:pic>
          <p:nvPicPr>
            <p:cNvPr id="7" name="Picture 5" descr="bg-header_smal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974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8" name="Picture 6" descr="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00" y="114300"/>
              <a:ext cx="2003425" cy="7699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4" name="Slide Number Placeholder 3"/>
          <p:cNvSpPr>
            <a:spLocks noGrp="1"/>
          </p:cNvSpPr>
          <p:nvPr>
            <p:ph type="sldNum" sz="quarter" idx="12"/>
          </p:nvPr>
        </p:nvSpPr>
        <p:spPr/>
        <p:txBody>
          <a:bodyPr/>
          <a:lstStyle/>
          <a:p>
            <a:fld id="{7D8C48C7-64F6-264C-9F68-17646AF95383}" type="slidenum">
              <a:rPr lang="en-US" smtClean="0"/>
              <a:t>14</a:t>
            </a:fld>
            <a:endParaRPr lang="en-US"/>
          </a:p>
        </p:txBody>
      </p:sp>
    </p:spTree>
    <p:extLst>
      <p:ext uri="{BB962C8B-B14F-4D97-AF65-F5344CB8AC3E}">
        <p14:creationId xmlns:p14="http://schemas.microsoft.com/office/powerpoint/2010/main" val="300563255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84238"/>
            <a:ext cx="8229600" cy="894554"/>
          </a:xfrm>
        </p:spPr>
        <p:txBody>
          <a:bodyPr>
            <a:normAutofit/>
          </a:bodyPr>
          <a:lstStyle/>
          <a:p>
            <a:r>
              <a:rPr lang="en-US" dirty="0" smtClean="0">
                <a:latin typeface="Times New Roman"/>
                <a:cs typeface="Times New Roman"/>
              </a:rPr>
              <a:t>Measuring Teaching Mindset</a:t>
            </a:r>
            <a:endParaRPr lang="en-US" dirty="0">
              <a:latin typeface="Times New Roman"/>
              <a:cs typeface="Times New Roman"/>
            </a:endParaRPr>
          </a:p>
        </p:txBody>
      </p:sp>
      <p:sp>
        <p:nvSpPr>
          <p:cNvPr id="3" name="Content Placeholder 2"/>
          <p:cNvSpPr>
            <a:spLocks noGrp="1"/>
          </p:cNvSpPr>
          <p:nvPr>
            <p:ph idx="1"/>
          </p:nvPr>
        </p:nvSpPr>
        <p:spPr>
          <a:xfrm>
            <a:off x="457200" y="1840326"/>
            <a:ext cx="8229600" cy="4525963"/>
          </a:xfrm>
        </p:spPr>
        <p:txBody>
          <a:bodyPr>
            <a:normAutofit/>
          </a:bodyPr>
          <a:lstStyle/>
          <a:p>
            <a:pPr marL="457200" lvl="1" indent="0">
              <a:buNone/>
            </a:pPr>
            <a:r>
              <a:rPr lang="en-US" dirty="0" smtClean="0"/>
              <a:t>1			2			3			4		 5		    6</a:t>
            </a:r>
          </a:p>
          <a:p>
            <a:pPr marL="0" indent="0">
              <a:buNone/>
            </a:pPr>
            <a:r>
              <a:rPr lang="en-US" sz="1700" dirty="0" smtClean="0"/>
              <a:t>Strongly Agree												Strongly Dis.</a:t>
            </a:r>
            <a:endParaRPr lang="en-US" dirty="0" smtClean="0"/>
          </a:p>
          <a:p>
            <a:pPr marL="0" lvl="0" indent="0">
              <a:spcAft>
                <a:spcPts val="600"/>
              </a:spcAft>
              <a:buNone/>
            </a:pPr>
            <a:r>
              <a:rPr lang="en-US" dirty="0" smtClean="0"/>
              <a:t>You have a certain amount of teaching skill and you can’t really do much to change it. </a:t>
            </a:r>
          </a:p>
          <a:p>
            <a:pPr marL="0" lvl="0" indent="0">
              <a:spcAft>
                <a:spcPts val="600"/>
              </a:spcAft>
              <a:buNone/>
            </a:pPr>
            <a:r>
              <a:rPr lang="en-US" dirty="0" smtClean="0"/>
              <a:t>Your teaching ability is something about you that you can’t change very much.</a:t>
            </a:r>
          </a:p>
          <a:p>
            <a:pPr marL="0" lvl="0" indent="0">
              <a:spcAft>
                <a:spcPts val="600"/>
              </a:spcAft>
              <a:buNone/>
            </a:pPr>
            <a:r>
              <a:rPr lang="en-US" dirty="0" smtClean="0"/>
              <a:t>You can learn new things but you really can’t change your basic ability to teach.  </a:t>
            </a:r>
          </a:p>
          <a:p>
            <a:pPr marL="0" lvl="1" indent="0">
              <a:buNone/>
            </a:pPr>
            <a:endParaRPr lang="en-US" sz="1800" dirty="0" smtClean="0"/>
          </a:p>
        </p:txBody>
      </p:sp>
      <p:grpSp>
        <p:nvGrpSpPr>
          <p:cNvPr id="6" name="Group 6"/>
          <p:cNvGrpSpPr>
            <a:grpSpLocks/>
          </p:cNvGrpSpPr>
          <p:nvPr/>
        </p:nvGrpSpPr>
        <p:grpSpPr bwMode="auto">
          <a:xfrm>
            <a:off x="0" y="0"/>
            <a:ext cx="9144000" cy="974725"/>
            <a:chOff x="0" y="0"/>
            <a:chExt cx="9144000" cy="974725"/>
          </a:xfrm>
        </p:grpSpPr>
        <p:pic>
          <p:nvPicPr>
            <p:cNvPr id="7" name="Picture 5" descr="bg-header_smal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974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8" name="Picture 6" descr="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00" y="114300"/>
              <a:ext cx="2003425" cy="7699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4" name="Slide Number Placeholder 3"/>
          <p:cNvSpPr>
            <a:spLocks noGrp="1"/>
          </p:cNvSpPr>
          <p:nvPr>
            <p:ph type="sldNum" sz="quarter" idx="12"/>
          </p:nvPr>
        </p:nvSpPr>
        <p:spPr/>
        <p:txBody>
          <a:bodyPr/>
          <a:lstStyle/>
          <a:p>
            <a:fld id="{7D8C48C7-64F6-264C-9F68-17646AF95383}" type="slidenum">
              <a:rPr lang="en-US" smtClean="0"/>
              <a:t>15</a:t>
            </a:fld>
            <a:endParaRPr lang="en-US"/>
          </a:p>
        </p:txBody>
      </p:sp>
    </p:spTree>
    <p:extLst>
      <p:ext uri="{BB962C8B-B14F-4D97-AF65-F5344CB8AC3E}">
        <p14:creationId xmlns:p14="http://schemas.microsoft.com/office/powerpoint/2010/main" val="198724683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84238"/>
            <a:ext cx="8229600" cy="894554"/>
          </a:xfrm>
        </p:spPr>
        <p:txBody>
          <a:bodyPr>
            <a:normAutofit/>
          </a:bodyPr>
          <a:lstStyle/>
          <a:p>
            <a:r>
              <a:rPr lang="en-US" dirty="0" smtClean="0">
                <a:latin typeface="Times New Roman"/>
                <a:cs typeface="Times New Roman"/>
              </a:rPr>
              <a:t>Measuring Aversion to Novelty</a:t>
            </a:r>
            <a:endParaRPr lang="en-US" dirty="0">
              <a:latin typeface="Times New Roman"/>
              <a:cs typeface="Times New Roman"/>
            </a:endParaRPr>
          </a:p>
        </p:txBody>
      </p:sp>
      <p:sp>
        <p:nvSpPr>
          <p:cNvPr id="3" name="Content Placeholder 2"/>
          <p:cNvSpPr>
            <a:spLocks noGrp="1"/>
          </p:cNvSpPr>
          <p:nvPr>
            <p:ph idx="1"/>
          </p:nvPr>
        </p:nvSpPr>
        <p:spPr>
          <a:xfrm>
            <a:off x="457200" y="1840326"/>
            <a:ext cx="8229600" cy="4525963"/>
          </a:xfrm>
        </p:spPr>
        <p:txBody>
          <a:bodyPr>
            <a:normAutofit fontScale="70000" lnSpcReduction="20000"/>
          </a:bodyPr>
          <a:lstStyle/>
          <a:p>
            <a:pPr marL="457200" lvl="1" indent="0">
              <a:buNone/>
            </a:pPr>
            <a:r>
              <a:rPr lang="en-US" sz="2900" dirty="0" smtClean="0"/>
              <a:t>1				2			3			4		 	5		    </a:t>
            </a:r>
          </a:p>
          <a:p>
            <a:pPr marL="0" indent="0">
              <a:buNone/>
            </a:pPr>
            <a:r>
              <a:rPr lang="en-US" sz="2900" dirty="0" smtClean="0"/>
              <a:t>Strongly Agree									       	Strongly Disagree  </a:t>
            </a:r>
          </a:p>
          <a:p>
            <a:pPr marL="0" indent="0">
              <a:buNone/>
            </a:pPr>
            <a:r>
              <a:rPr lang="en-US" dirty="0" smtClean="0"/>
              <a:t> </a:t>
            </a:r>
            <a:endParaRPr lang="en-US" dirty="0"/>
          </a:p>
          <a:p>
            <a:pPr marL="0" indent="0">
              <a:spcAft>
                <a:spcPts val="600"/>
              </a:spcAft>
              <a:buNone/>
            </a:pPr>
            <a:r>
              <a:rPr lang="en-US" dirty="0" smtClean="0"/>
              <a:t>I </a:t>
            </a:r>
            <a:r>
              <a:rPr lang="en-US" dirty="0"/>
              <a:t>would prefer to use teaching strategies that are familiar to me, rather than strategies I would have to learn how to do. </a:t>
            </a:r>
          </a:p>
          <a:p>
            <a:pPr marL="0" lvl="0" indent="0">
              <a:spcAft>
                <a:spcPts val="600"/>
              </a:spcAft>
              <a:buNone/>
            </a:pPr>
            <a:r>
              <a:rPr lang="en-US" dirty="0" smtClean="0"/>
              <a:t>I </a:t>
            </a:r>
            <a:r>
              <a:rPr lang="en-US" dirty="0"/>
              <a:t>don’t like to learn a lot of new teaching strategies in professional development</a:t>
            </a:r>
            <a:r>
              <a:rPr lang="en-US" dirty="0" smtClean="0"/>
              <a:t>.</a:t>
            </a:r>
            <a:endParaRPr lang="en-US" dirty="0"/>
          </a:p>
          <a:p>
            <a:pPr marL="0" lvl="0" indent="0">
              <a:spcAft>
                <a:spcPts val="600"/>
              </a:spcAft>
              <a:buNone/>
            </a:pPr>
            <a:r>
              <a:rPr lang="en-US" dirty="0" smtClean="0"/>
              <a:t>I </a:t>
            </a:r>
            <a:r>
              <a:rPr lang="en-US" dirty="0"/>
              <a:t>prefer to teach as I have always done it, rather than trying something new</a:t>
            </a:r>
            <a:r>
              <a:rPr lang="en-US" dirty="0" smtClean="0"/>
              <a:t>.</a:t>
            </a:r>
            <a:endParaRPr lang="en-US" dirty="0"/>
          </a:p>
          <a:p>
            <a:pPr marL="0" lvl="0" indent="0">
              <a:spcAft>
                <a:spcPts val="600"/>
              </a:spcAft>
              <a:buNone/>
            </a:pPr>
            <a:r>
              <a:rPr lang="en-US" dirty="0" smtClean="0"/>
              <a:t>I </a:t>
            </a:r>
            <a:r>
              <a:rPr lang="en-US" dirty="0"/>
              <a:t>like using teaching strategies that are </a:t>
            </a:r>
            <a:r>
              <a:rPr lang="en-US" dirty="0" smtClean="0"/>
              <a:t>familiar </a:t>
            </a:r>
            <a:r>
              <a:rPr lang="en-US" dirty="0"/>
              <a:t>to me, rather than those I haven’t thought about before. </a:t>
            </a:r>
            <a:endParaRPr lang="en-US" dirty="0" smtClean="0"/>
          </a:p>
          <a:p>
            <a:pPr marL="0" lvl="0" indent="0">
              <a:spcAft>
                <a:spcPts val="600"/>
              </a:spcAft>
              <a:buNone/>
            </a:pPr>
            <a:r>
              <a:rPr lang="en-US" dirty="0" smtClean="0"/>
              <a:t>I </a:t>
            </a:r>
            <a:r>
              <a:rPr lang="en-US" dirty="0"/>
              <a:t>would choose teaching strategies I knew I could implement, rather than strategies I haven’t used.  </a:t>
            </a:r>
          </a:p>
          <a:p>
            <a:pPr marL="0" lvl="1" indent="0">
              <a:buNone/>
            </a:pPr>
            <a:endParaRPr lang="en-US" sz="1800" dirty="0" smtClean="0"/>
          </a:p>
        </p:txBody>
      </p:sp>
      <p:grpSp>
        <p:nvGrpSpPr>
          <p:cNvPr id="6" name="Group 6"/>
          <p:cNvGrpSpPr>
            <a:grpSpLocks/>
          </p:cNvGrpSpPr>
          <p:nvPr/>
        </p:nvGrpSpPr>
        <p:grpSpPr bwMode="auto">
          <a:xfrm>
            <a:off x="0" y="0"/>
            <a:ext cx="9144000" cy="974725"/>
            <a:chOff x="0" y="0"/>
            <a:chExt cx="9144000" cy="974725"/>
          </a:xfrm>
        </p:grpSpPr>
        <p:pic>
          <p:nvPicPr>
            <p:cNvPr id="7" name="Picture 5" descr="bg-header_smal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974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8" name="Picture 6" descr="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00" y="114300"/>
              <a:ext cx="2003425" cy="7699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4" name="Slide Number Placeholder 3"/>
          <p:cNvSpPr>
            <a:spLocks noGrp="1"/>
          </p:cNvSpPr>
          <p:nvPr>
            <p:ph type="sldNum" sz="quarter" idx="12"/>
          </p:nvPr>
        </p:nvSpPr>
        <p:spPr/>
        <p:txBody>
          <a:bodyPr/>
          <a:lstStyle/>
          <a:p>
            <a:fld id="{7D8C48C7-64F6-264C-9F68-17646AF95383}" type="slidenum">
              <a:rPr lang="en-US" smtClean="0"/>
              <a:t>16</a:t>
            </a:fld>
            <a:endParaRPr lang="en-US"/>
          </a:p>
        </p:txBody>
      </p:sp>
    </p:spTree>
    <p:extLst>
      <p:ext uri="{BB962C8B-B14F-4D97-AF65-F5344CB8AC3E}">
        <p14:creationId xmlns:p14="http://schemas.microsoft.com/office/powerpoint/2010/main" val="77985836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528" y="0"/>
            <a:ext cx="8229600" cy="1143000"/>
          </a:xfrm>
        </p:spPr>
        <p:txBody>
          <a:bodyPr>
            <a:normAutofit/>
          </a:bodyPr>
          <a:lstStyle/>
          <a:p>
            <a:r>
              <a:rPr lang="en-US" sz="4000" dirty="0" smtClean="0">
                <a:latin typeface="Times New Roman"/>
                <a:cs typeface="Times New Roman"/>
              </a:rPr>
              <a:t>Teaching Mindset</a:t>
            </a:r>
            <a:endParaRPr lang="en-US" sz="4000" dirty="0">
              <a:latin typeface="Times New Roman"/>
              <a:cs typeface="Times New Roman"/>
            </a:endParaRPr>
          </a:p>
        </p:txBody>
      </p:sp>
      <p:sp>
        <p:nvSpPr>
          <p:cNvPr id="3" name="Slide Number Placeholder 2"/>
          <p:cNvSpPr>
            <a:spLocks noGrp="1"/>
          </p:cNvSpPr>
          <p:nvPr>
            <p:ph type="sldNum" sz="quarter" idx="12"/>
          </p:nvPr>
        </p:nvSpPr>
        <p:spPr/>
        <p:txBody>
          <a:bodyPr/>
          <a:lstStyle/>
          <a:p>
            <a:fld id="{7D8C48C7-64F6-264C-9F68-17646AF95383}" type="slidenum">
              <a:rPr lang="en-US" smtClean="0"/>
              <a:t>17</a:t>
            </a:fld>
            <a:endParaRPr lang="en-US"/>
          </a:p>
        </p:txBody>
      </p:sp>
      <p:grpSp>
        <p:nvGrpSpPr>
          <p:cNvPr id="5" name="Group 4"/>
          <p:cNvGrpSpPr/>
          <p:nvPr/>
        </p:nvGrpSpPr>
        <p:grpSpPr>
          <a:xfrm>
            <a:off x="500528" y="1143000"/>
            <a:ext cx="7553739" cy="5213350"/>
            <a:chOff x="702365" y="1143000"/>
            <a:chExt cx="7553739" cy="5213350"/>
          </a:xfrm>
        </p:grpSpPr>
        <p:sp>
          <p:nvSpPr>
            <p:cNvPr id="4" name="Rectangle 3"/>
            <p:cNvSpPr/>
            <p:nvPr/>
          </p:nvSpPr>
          <p:spPr>
            <a:xfrm>
              <a:off x="2286000" y="2967335"/>
              <a:ext cx="4572000" cy="923330"/>
            </a:xfrm>
            <a:prstGeom prst="rect">
              <a:avLst/>
            </a:prstGeom>
          </p:spPr>
          <p:txBody>
            <a:bodyPr>
              <a:spAutoFit/>
            </a:bodyPr>
            <a:lstStyle/>
            <a:p>
              <a:endParaRPr lang="en-US" dirty="0" smtClean="0"/>
            </a:p>
            <a:p>
              <a:endParaRPr lang="en-US" dirty="0" smtClean="0"/>
            </a:p>
            <a:p>
              <a:endParaRPr lang="en-US" dirty="0"/>
            </a:p>
          </p:txBody>
        </p:sp>
        <p:graphicFrame>
          <p:nvGraphicFramePr>
            <p:cNvPr id="8" name="Chart 7"/>
            <p:cNvGraphicFramePr>
              <a:graphicFrameLocks/>
            </p:cNvGraphicFramePr>
            <p:nvPr>
              <p:extLst>
                <p:ext uri="{D42A27DB-BD31-4B8C-83A1-F6EECF244321}">
                  <p14:modId xmlns:p14="http://schemas.microsoft.com/office/powerpoint/2010/main" val="79898095"/>
                </p:ext>
              </p:extLst>
            </p:nvPr>
          </p:nvGraphicFramePr>
          <p:xfrm>
            <a:off x="702365" y="1143000"/>
            <a:ext cx="7553739" cy="5213350"/>
          </p:xfrm>
          <a:graphic>
            <a:graphicData uri="http://schemas.openxmlformats.org/drawingml/2006/chart">
              <c:chart xmlns:c="http://schemas.openxmlformats.org/drawingml/2006/chart" xmlns:r="http://schemas.openxmlformats.org/officeDocument/2006/relationships" r:id="rId2"/>
            </a:graphicData>
          </a:graphic>
        </p:graphicFrame>
        <p:sp>
          <p:nvSpPr>
            <p:cNvPr id="9" name="Rectangle 8"/>
            <p:cNvSpPr/>
            <p:nvPr/>
          </p:nvSpPr>
          <p:spPr>
            <a:xfrm>
              <a:off x="967409" y="5512904"/>
              <a:ext cx="622852" cy="51683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1292087" y="5797825"/>
              <a:ext cx="622852" cy="25841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20477297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84238"/>
            <a:ext cx="8229600" cy="932800"/>
          </a:xfrm>
        </p:spPr>
        <p:txBody>
          <a:bodyPr>
            <a:normAutofit/>
          </a:bodyPr>
          <a:lstStyle/>
          <a:p>
            <a:r>
              <a:rPr lang="en-US" sz="4000" dirty="0" smtClean="0">
                <a:latin typeface="Times New Roman"/>
                <a:cs typeface="Times New Roman"/>
              </a:rPr>
              <a:t>Novelty Aversion</a:t>
            </a:r>
            <a:endParaRPr lang="en-US" sz="4000" dirty="0">
              <a:latin typeface="Times New Roman"/>
              <a:cs typeface="Times New Roman"/>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90557283"/>
              </p:ext>
            </p:extLst>
          </p:nvPr>
        </p:nvGraphicFramePr>
        <p:xfrm>
          <a:off x="1029348" y="2269922"/>
          <a:ext cx="7073536" cy="3383280"/>
        </p:xfrm>
        <a:graphic>
          <a:graphicData uri="http://schemas.openxmlformats.org/drawingml/2006/table">
            <a:tbl>
              <a:tblPr firstRow="1" bandRow="1">
                <a:tableStyleId>{5940675A-B579-460E-94D1-54222C63F5DA}</a:tableStyleId>
              </a:tblPr>
              <a:tblGrid>
                <a:gridCol w="3536768">
                  <a:extLst>
                    <a:ext uri="{9D8B030D-6E8A-4147-A177-3AD203B41FA5}">
                      <a16:colId xmlns:a16="http://schemas.microsoft.com/office/drawing/2014/main" val="20000"/>
                    </a:ext>
                  </a:extLst>
                </a:gridCol>
                <a:gridCol w="3536768">
                  <a:extLst>
                    <a:ext uri="{9D8B030D-6E8A-4147-A177-3AD203B41FA5}">
                      <a16:colId xmlns:a16="http://schemas.microsoft.com/office/drawing/2014/main" val="20001"/>
                    </a:ext>
                  </a:extLst>
                </a:gridCol>
              </a:tblGrid>
              <a:tr h="185531">
                <a:tc>
                  <a:txBody>
                    <a:bodyPr/>
                    <a:lstStyle/>
                    <a:p>
                      <a:r>
                        <a:rPr lang="en-US" sz="2400" dirty="0" smtClean="0"/>
                        <a:t>Pre PD</a:t>
                      </a:r>
                      <a:endParaRPr lang="en-US" sz="24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dirty="0" smtClean="0"/>
                        <a:t>Mindset (Pearson coefficient)</a:t>
                      </a:r>
                      <a:endParaRPr lang="en-US" sz="24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379963">
                <a:tc>
                  <a:txBody>
                    <a:bodyPr/>
                    <a:lstStyle/>
                    <a:p>
                      <a:pPr marL="0" indent="228600"/>
                      <a:r>
                        <a:rPr lang="en-US" sz="2400" dirty="0" smtClean="0"/>
                        <a:t>Avoiding Novelty</a:t>
                      </a:r>
                      <a:endParaRPr lang="en-US" sz="24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dirty="0" smtClean="0"/>
                        <a:t>.518*, p &lt; .05</a:t>
                      </a:r>
                      <a:endParaRPr lang="en-US" sz="24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379963">
                <a:tc>
                  <a:txBody>
                    <a:bodyPr/>
                    <a:lstStyle/>
                    <a:p>
                      <a:endParaRPr lang="en-US" sz="24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2400" dirty="0" smtClean="0"/>
                    </a:p>
                    <a:p>
                      <a:endParaRPr lang="en-US" sz="24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379963">
                <a:tc>
                  <a:txBody>
                    <a:bodyPr/>
                    <a:lstStyle/>
                    <a:p>
                      <a:r>
                        <a:rPr lang="en-US" sz="2400" dirty="0" smtClean="0"/>
                        <a:t>Post PD</a:t>
                      </a:r>
                      <a:endParaRPr lang="en-US" sz="24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400" dirty="0" smtClean="0"/>
                        <a:t>Mindset (Pearson coefficient)</a:t>
                      </a:r>
                      <a:endParaRPr lang="en-US" sz="24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379963">
                <a:tc>
                  <a:txBody>
                    <a:bodyPr/>
                    <a:lstStyle/>
                    <a:p>
                      <a:pPr marL="0" indent="228600"/>
                      <a:r>
                        <a:rPr lang="en-US" sz="2400" dirty="0" smtClean="0"/>
                        <a:t>Avoiding Novelty</a:t>
                      </a:r>
                      <a:endParaRPr lang="en-US" sz="24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400" dirty="0" smtClean="0"/>
                        <a:t>.458*, p &lt; . 05</a:t>
                      </a:r>
                      <a:endParaRPr lang="en-US" sz="24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4"/>
                  </a:ext>
                </a:extLst>
              </a:tr>
            </a:tbl>
          </a:graphicData>
        </a:graphic>
      </p:graphicFrame>
      <p:grpSp>
        <p:nvGrpSpPr>
          <p:cNvPr id="6" name="Group 6"/>
          <p:cNvGrpSpPr>
            <a:grpSpLocks/>
          </p:cNvGrpSpPr>
          <p:nvPr/>
        </p:nvGrpSpPr>
        <p:grpSpPr bwMode="auto">
          <a:xfrm>
            <a:off x="0" y="0"/>
            <a:ext cx="9144000" cy="974725"/>
            <a:chOff x="0" y="0"/>
            <a:chExt cx="9144000" cy="974725"/>
          </a:xfrm>
        </p:grpSpPr>
        <p:pic>
          <p:nvPicPr>
            <p:cNvPr id="7" name="Picture 5" descr="bg-header_smal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974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8" name="Picture 6" descr="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00" y="114300"/>
              <a:ext cx="2003425" cy="7699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3" name="Slide Number Placeholder 2"/>
          <p:cNvSpPr>
            <a:spLocks noGrp="1"/>
          </p:cNvSpPr>
          <p:nvPr>
            <p:ph type="sldNum" sz="quarter" idx="12"/>
          </p:nvPr>
        </p:nvSpPr>
        <p:spPr/>
        <p:txBody>
          <a:bodyPr/>
          <a:lstStyle/>
          <a:p>
            <a:fld id="{7D8C48C7-64F6-264C-9F68-17646AF95383}" type="slidenum">
              <a:rPr lang="en-US" smtClean="0"/>
              <a:t>18</a:t>
            </a:fld>
            <a:endParaRPr lang="en-US"/>
          </a:p>
        </p:txBody>
      </p:sp>
    </p:spTree>
    <p:extLst>
      <p:ext uri="{BB962C8B-B14F-4D97-AF65-F5344CB8AC3E}">
        <p14:creationId xmlns:p14="http://schemas.microsoft.com/office/powerpoint/2010/main" val="123072601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5646"/>
            <a:ext cx="8229600" cy="894554"/>
          </a:xfrm>
        </p:spPr>
        <p:txBody>
          <a:bodyPr>
            <a:normAutofit/>
          </a:bodyPr>
          <a:lstStyle/>
          <a:p>
            <a:r>
              <a:rPr lang="en-US" sz="4000" dirty="0" smtClean="0">
                <a:latin typeface="Times New Roman"/>
                <a:cs typeface="Times New Roman"/>
              </a:rPr>
              <a:t>PD &amp; Mindset</a:t>
            </a:r>
            <a:endParaRPr lang="en-US" sz="4000" dirty="0">
              <a:latin typeface="Times New Roman"/>
              <a:cs typeface="Times New Roman"/>
            </a:endParaRPr>
          </a:p>
        </p:txBody>
      </p:sp>
      <p:sp>
        <p:nvSpPr>
          <p:cNvPr id="3" name="Content Placeholder 2"/>
          <p:cNvSpPr>
            <a:spLocks noGrp="1"/>
          </p:cNvSpPr>
          <p:nvPr>
            <p:ph idx="1"/>
          </p:nvPr>
        </p:nvSpPr>
        <p:spPr>
          <a:xfrm>
            <a:off x="457200" y="1600200"/>
            <a:ext cx="8229600" cy="4856464"/>
          </a:xfrm>
        </p:spPr>
        <p:txBody>
          <a:bodyPr>
            <a:noAutofit/>
          </a:bodyPr>
          <a:lstStyle/>
          <a:p>
            <a:pPr marL="0" lvl="1" indent="0">
              <a:buNone/>
            </a:pPr>
            <a:r>
              <a:rPr lang="en-US" dirty="0" smtClean="0">
                <a:latin typeface="Times New Roman"/>
                <a:cs typeface="Times New Roman"/>
              </a:rPr>
              <a:t>“I </a:t>
            </a:r>
            <a:r>
              <a:rPr lang="en-US" dirty="0">
                <a:latin typeface="Times New Roman"/>
                <a:cs typeface="Times New Roman"/>
              </a:rPr>
              <a:t>think the biggest thing was having the opportunity to actually teach to the campers… So by being able to make a lesson plan and have people observe you and debrief with you and totally constructive. You didn't feel alienated that you were doing anything wrong even if it was something that you could </a:t>
            </a:r>
            <a:r>
              <a:rPr lang="en-US" b="1" dirty="0">
                <a:latin typeface="Times New Roman"/>
                <a:cs typeface="Times New Roman"/>
              </a:rPr>
              <a:t>improve</a:t>
            </a:r>
            <a:r>
              <a:rPr lang="en-US" dirty="0">
                <a:latin typeface="Times New Roman"/>
                <a:cs typeface="Times New Roman"/>
              </a:rPr>
              <a:t> on. I think that that was a really great part. So I felt that that allowed me to be able to set the expectation for myself that</a:t>
            </a:r>
            <a:r>
              <a:rPr lang="en-US" b="1" dirty="0">
                <a:latin typeface="Times New Roman"/>
                <a:cs typeface="Times New Roman"/>
              </a:rPr>
              <a:t> I can do this</a:t>
            </a:r>
            <a:r>
              <a:rPr lang="en-US" dirty="0">
                <a:latin typeface="Times New Roman"/>
                <a:cs typeface="Times New Roman"/>
              </a:rPr>
              <a:t> when I go back</a:t>
            </a:r>
            <a:r>
              <a:rPr lang="en-US" dirty="0" smtClean="0">
                <a:latin typeface="Times New Roman"/>
                <a:cs typeface="Times New Roman"/>
              </a:rPr>
              <a:t>.”</a:t>
            </a:r>
            <a:r>
              <a:rPr lang="en-US" sz="2400" dirty="0" smtClean="0"/>
              <a:t> </a:t>
            </a:r>
            <a:r>
              <a:rPr lang="en-US" dirty="0" smtClean="0">
                <a:latin typeface="Times New Roman"/>
                <a:cs typeface="Times New Roman"/>
              </a:rPr>
              <a:t>(E3CT331, Interview)</a:t>
            </a:r>
            <a:endParaRPr lang="en-US" dirty="0">
              <a:latin typeface="Times New Roman"/>
              <a:cs typeface="Times New Roman"/>
            </a:endParaRPr>
          </a:p>
          <a:p>
            <a:pPr marL="0" lvl="1" indent="0">
              <a:buNone/>
            </a:pPr>
            <a:endParaRPr lang="en-US" sz="2400" dirty="0" smtClean="0">
              <a:latin typeface="Times New Roman"/>
              <a:cs typeface="Times New Roman"/>
            </a:endParaRPr>
          </a:p>
        </p:txBody>
      </p:sp>
      <p:grpSp>
        <p:nvGrpSpPr>
          <p:cNvPr id="6" name="Group 6"/>
          <p:cNvGrpSpPr>
            <a:grpSpLocks/>
          </p:cNvGrpSpPr>
          <p:nvPr/>
        </p:nvGrpSpPr>
        <p:grpSpPr bwMode="auto">
          <a:xfrm>
            <a:off x="0" y="0"/>
            <a:ext cx="9144000" cy="974725"/>
            <a:chOff x="0" y="0"/>
            <a:chExt cx="9144000" cy="974725"/>
          </a:xfrm>
        </p:grpSpPr>
        <p:pic>
          <p:nvPicPr>
            <p:cNvPr id="7" name="Picture 5" descr="bg-header_smal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974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8" name="Picture 6" descr="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00" y="114300"/>
              <a:ext cx="2003425" cy="7699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4" name="Slide Number Placeholder 3"/>
          <p:cNvSpPr>
            <a:spLocks noGrp="1"/>
          </p:cNvSpPr>
          <p:nvPr>
            <p:ph type="sldNum" sz="quarter" idx="12"/>
          </p:nvPr>
        </p:nvSpPr>
        <p:spPr/>
        <p:txBody>
          <a:bodyPr/>
          <a:lstStyle/>
          <a:p>
            <a:fld id="{7D8C48C7-64F6-264C-9F68-17646AF95383}" type="slidenum">
              <a:rPr lang="en-US" smtClean="0"/>
              <a:t>19</a:t>
            </a:fld>
            <a:endParaRPr lang="en-US"/>
          </a:p>
        </p:txBody>
      </p:sp>
    </p:spTree>
    <p:extLst>
      <p:ext uri="{BB962C8B-B14F-4D97-AF65-F5344CB8AC3E}">
        <p14:creationId xmlns:p14="http://schemas.microsoft.com/office/powerpoint/2010/main" val="100368060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Title 1"/>
          <p:cNvSpPr>
            <a:spLocks noGrp="1"/>
          </p:cNvSpPr>
          <p:nvPr>
            <p:ph type="title"/>
          </p:nvPr>
        </p:nvSpPr>
        <p:spPr>
          <a:xfrm>
            <a:off x="457200" y="652463"/>
            <a:ext cx="8229600" cy="1198562"/>
          </a:xfrm>
        </p:spPr>
        <p:txBody>
          <a:bodyPr/>
          <a:lstStyle/>
          <a:p>
            <a:pPr>
              <a:spcAft>
                <a:spcPts val="1200"/>
              </a:spcAft>
            </a:pPr>
            <a:r>
              <a:rPr lang="en-US" dirty="0" smtClean="0">
                <a:latin typeface="Times New Roman"/>
                <a:cs typeface="Times New Roman"/>
              </a:rPr>
              <a:t>Your Presenters</a:t>
            </a:r>
            <a:endParaRPr lang="en-US" dirty="0">
              <a:latin typeface="Times New Roman"/>
              <a:cs typeface="Times New Roman"/>
            </a:endParaRPr>
          </a:p>
        </p:txBody>
      </p:sp>
      <p:sp>
        <p:nvSpPr>
          <p:cNvPr id="3" name="Content Placeholder 2"/>
          <p:cNvSpPr>
            <a:spLocks noGrp="1"/>
          </p:cNvSpPr>
          <p:nvPr>
            <p:ph idx="1"/>
          </p:nvPr>
        </p:nvSpPr>
        <p:spPr>
          <a:xfrm>
            <a:off x="457200" y="1851025"/>
            <a:ext cx="8229600" cy="4275138"/>
          </a:xfrm>
        </p:spPr>
        <p:txBody>
          <a:bodyPr/>
          <a:lstStyle/>
          <a:p>
            <a:pPr>
              <a:spcAft>
                <a:spcPts val="600"/>
              </a:spcAft>
            </a:pPr>
            <a:r>
              <a:rPr lang="en-US" dirty="0" smtClean="0">
                <a:latin typeface="Times New Roman"/>
                <a:cs typeface="Times New Roman"/>
              </a:rPr>
              <a:t>Amanda Gonczi</a:t>
            </a:r>
          </a:p>
          <a:p>
            <a:pPr marL="457200" indent="-169863">
              <a:spcAft>
                <a:spcPts val="600"/>
              </a:spcAft>
            </a:pPr>
            <a:r>
              <a:rPr lang="en-US" sz="2800" dirty="0" smtClean="0">
                <a:latin typeface="Times New Roman"/>
                <a:cs typeface="Times New Roman"/>
              </a:rPr>
              <a:t>Ph. D. Science Education</a:t>
            </a:r>
          </a:p>
          <a:p>
            <a:pPr marL="457200" indent="-169863">
              <a:spcAft>
                <a:spcPts val="600"/>
              </a:spcAft>
            </a:pPr>
            <a:r>
              <a:rPr lang="en-US" sz="2800" dirty="0" smtClean="0">
                <a:latin typeface="Times New Roman"/>
                <a:cs typeface="Times New Roman"/>
              </a:rPr>
              <a:t>M.S. Curriculum &amp; Instruction</a:t>
            </a:r>
          </a:p>
          <a:p>
            <a:pPr marL="457200" indent="-169863">
              <a:spcAft>
                <a:spcPts val="600"/>
              </a:spcAft>
            </a:pPr>
            <a:r>
              <a:rPr lang="en-US" sz="2800" dirty="0" smtClean="0">
                <a:latin typeface="Times New Roman"/>
                <a:cs typeface="Times New Roman"/>
              </a:rPr>
              <a:t>B.S. Resource Management</a:t>
            </a:r>
          </a:p>
          <a:p>
            <a:pPr marL="457200" indent="-169863">
              <a:spcAft>
                <a:spcPts val="600"/>
              </a:spcAft>
            </a:pPr>
            <a:r>
              <a:rPr lang="en-US" sz="2800" dirty="0" smtClean="0">
                <a:latin typeface="Times New Roman"/>
                <a:cs typeface="Times New Roman"/>
              </a:rPr>
              <a:t>Science Teacher for 8 years</a:t>
            </a:r>
          </a:p>
          <a:p>
            <a:pPr>
              <a:spcAft>
                <a:spcPts val="600"/>
              </a:spcAft>
            </a:pPr>
            <a:endParaRPr lang="en-US" dirty="0">
              <a:latin typeface="Calibri" charset="0"/>
            </a:endParaRPr>
          </a:p>
        </p:txBody>
      </p:sp>
      <p:grpSp>
        <p:nvGrpSpPr>
          <p:cNvPr id="3075" name="Group 6"/>
          <p:cNvGrpSpPr>
            <a:grpSpLocks/>
          </p:cNvGrpSpPr>
          <p:nvPr/>
        </p:nvGrpSpPr>
        <p:grpSpPr bwMode="auto">
          <a:xfrm>
            <a:off x="0" y="0"/>
            <a:ext cx="9144000" cy="974725"/>
            <a:chOff x="0" y="0"/>
            <a:chExt cx="9144000" cy="974725"/>
          </a:xfrm>
        </p:grpSpPr>
        <p:pic>
          <p:nvPicPr>
            <p:cNvPr id="3076" name="Picture 5" descr="bg-header_smal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974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077" name="Picture 6" descr="log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4300" y="114300"/>
              <a:ext cx="2003425" cy="7699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pic>
        <p:nvPicPr>
          <p:cNvPr id="2" name="Picture 1" descr="photo 2-2.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174318" y="2206625"/>
            <a:ext cx="2512482" cy="3349976"/>
          </a:xfrm>
          <a:prstGeom prst="rect">
            <a:avLst/>
          </a:prstGeom>
        </p:spPr>
      </p:pic>
    </p:spTree>
    <p:extLst>
      <p:ext uri="{BB962C8B-B14F-4D97-AF65-F5344CB8AC3E}">
        <p14:creationId xmlns:p14="http://schemas.microsoft.com/office/powerpoint/2010/main" val="59327290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0" y="870476"/>
            <a:ext cx="9144000" cy="1169551"/>
          </a:xfrm>
          <a:prstGeom prst="rect">
            <a:avLst/>
          </a:prstGeom>
          <a:noFill/>
          <a:ln>
            <a:noFill/>
          </a:ln>
        </p:spPr>
        <p:txBody>
          <a:bodyPr>
            <a:spAutoFit/>
          </a:bodyPr>
          <a:lstStyle/>
          <a:p>
            <a:pPr algn="ctr">
              <a:defRPr/>
            </a:pPr>
            <a:r>
              <a:rPr lang="en-US" sz="6000" b="1" dirty="0">
                <a:ln w="15875">
                  <a:solidFill>
                    <a:srgbClr val="000000"/>
                  </a:solidFill>
                  <a:prstDash val="solid"/>
                  <a:miter lim="800000"/>
                </a:ln>
                <a:solidFill>
                  <a:srgbClr val="FFB061"/>
                </a:solidFill>
                <a:effectLst>
                  <a:outerShdw blurRad="25500" dist="23000" dir="7020000" algn="tl">
                    <a:srgbClr val="000000">
                      <a:alpha val="50000"/>
                    </a:srgbClr>
                  </a:outerShdw>
                </a:effectLst>
              </a:rPr>
              <a:t>Today’s </a:t>
            </a:r>
            <a:r>
              <a:rPr lang="en-US" sz="6000" b="1" dirty="0" smtClean="0">
                <a:ln w="15875">
                  <a:solidFill>
                    <a:srgbClr val="000000"/>
                  </a:solidFill>
                  <a:prstDash val="solid"/>
                  <a:miter lim="800000"/>
                </a:ln>
                <a:solidFill>
                  <a:srgbClr val="FFB061"/>
                </a:solidFill>
                <a:effectLst>
                  <a:outerShdw blurRad="25500" dist="23000" dir="7020000" algn="tl">
                    <a:srgbClr val="000000">
                      <a:alpha val="50000"/>
                    </a:srgbClr>
                  </a:outerShdw>
                </a:effectLst>
              </a:rPr>
              <a:t>Lesson</a:t>
            </a:r>
            <a:r>
              <a:rPr lang="en-US" sz="6000" b="1" dirty="0" smtClean="0">
                <a:ln w="18000">
                  <a:solidFill>
                    <a:schemeClr val="tx1"/>
                  </a:solidFill>
                  <a:prstDash val="solid"/>
                  <a:miter lim="800000"/>
                </a:ln>
                <a:solidFill>
                  <a:srgbClr val="FF9966"/>
                </a:solidFill>
                <a:effectLst>
                  <a:outerShdw blurRad="25500" dist="23000" dir="7020000" algn="tl">
                    <a:srgbClr val="000000">
                      <a:alpha val="50000"/>
                    </a:srgbClr>
                  </a:outerShdw>
                </a:effectLst>
                <a:latin typeface="Arial" charset="0"/>
                <a:ea typeface="ＭＳ Ｐゴシック" pitchFamily="1" charset="-128"/>
              </a:rPr>
              <a:t> </a:t>
            </a:r>
            <a:endParaRPr lang="en-US" sz="6000" b="1" dirty="0">
              <a:ln w="18000">
                <a:solidFill>
                  <a:schemeClr val="tx1"/>
                </a:solidFill>
                <a:prstDash val="solid"/>
                <a:miter lim="800000"/>
              </a:ln>
              <a:solidFill>
                <a:srgbClr val="FF9966"/>
              </a:solidFill>
              <a:effectLst>
                <a:outerShdw blurRad="25500" dist="23000" dir="7020000" algn="tl">
                  <a:srgbClr val="000000">
                    <a:alpha val="50000"/>
                  </a:srgbClr>
                </a:outerShdw>
              </a:effectLst>
              <a:latin typeface="Arial" charset="0"/>
              <a:ea typeface="ＭＳ Ｐゴシック" pitchFamily="1" charset="-128"/>
            </a:endParaRPr>
          </a:p>
          <a:p>
            <a:pPr algn="ctr">
              <a:defRPr/>
            </a:pPr>
            <a:endParaRPr lang="en-US" sz="1000" b="1" dirty="0">
              <a:ln w="18000">
                <a:solidFill>
                  <a:srgbClr val="FFC000"/>
                </a:solidFill>
                <a:prstDash val="solid"/>
                <a:miter lim="800000"/>
              </a:ln>
              <a:solidFill>
                <a:srgbClr val="000000"/>
              </a:solidFill>
              <a:effectLst>
                <a:outerShdw blurRad="25500" dist="23000" dir="7020000" algn="tl">
                  <a:srgbClr val="000000">
                    <a:alpha val="50000"/>
                  </a:srgbClr>
                </a:outerShdw>
              </a:effectLst>
              <a:latin typeface="Arial" charset="0"/>
              <a:ea typeface="ＭＳ Ｐゴシック" pitchFamily="1" charset="-128"/>
            </a:endParaRPr>
          </a:p>
        </p:txBody>
      </p:sp>
      <p:grpSp>
        <p:nvGrpSpPr>
          <p:cNvPr id="4" name="Group 3"/>
          <p:cNvGrpSpPr/>
          <p:nvPr/>
        </p:nvGrpSpPr>
        <p:grpSpPr>
          <a:xfrm>
            <a:off x="920750" y="2040027"/>
            <a:ext cx="7302500" cy="4466243"/>
            <a:chOff x="-7904027" y="2229571"/>
            <a:chExt cx="7772400" cy="4859943"/>
          </a:xfrm>
        </p:grpSpPr>
        <p:pic>
          <p:nvPicPr>
            <p:cNvPr id="2" name="Picture 1"/>
            <p:cNvPicPr>
              <a:picLocks noChangeAspect="1"/>
            </p:cNvPicPr>
            <p:nvPr/>
          </p:nvPicPr>
          <p:blipFill>
            <a:blip r:embed="rId3"/>
            <a:stretch>
              <a:fillRect/>
            </a:stretch>
          </p:blipFill>
          <p:spPr>
            <a:xfrm>
              <a:off x="-7904027" y="2229571"/>
              <a:ext cx="7772400" cy="4859943"/>
            </a:xfrm>
            <a:prstGeom prst="rect">
              <a:avLst/>
            </a:prstGeom>
          </p:spPr>
        </p:pic>
        <p:sp>
          <p:nvSpPr>
            <p:cNvPr id="3" name="TextBox 2"/>
            <p:cNvSpPr txBox="1"/>
            <p:nvPr/>
          </p:nvSpPr>
          <p:spPr>
            <a:xfrm>
              <a:off x="-6138785" y="3052404"/>
              <a:ext cx="4495800" cy="1200329"/>
            </a:xfrm>
            <a:prstGeom prst="rect">
              <a:avLst/>
            </a:prstGeom>
            <a:noFill/>
          </p:spPr>
          <p:txBody>
            <a:bodyPr wrap="square" rtlCol="0">
              <a:spAutoFit/>
            </a:bodyPr>
            <a:lstStyle/>
            <a:p>
              <a:pPr algn="ctr"/>
              <a:r>
                <a:rPr lang="en-US" sz="3600" b="1" dirty="0" smtClean="0">
                  <a:solidFill>
                    <a:srgbClr val="FFFF00"/>
                  </a:solidFill>
                </a:rPr>
                <a:t>Heat Absorption Gizmo</a:t>
              </a:r>
              <a:endParaRPr lang="en-US" sz="3600" b="1" dirty="0">
                <a:solidFill>
                  <a:srgbClr val="FFFF00"/>
                </a:solidFill>
              </a:endParaRPr>
            </a:p>
          </p:txBody>
        </p:sp>
      </p:grpSp>
      <p:grpSp>
        <p:nvGrpSpPr>
          <p:cNvPr id="10" name="Group 6"/>
          <p:cNvGrpSpPr>
            <a:grpSpLocks/>
          </p:cNvGrpSpPr>
          <p:nvPr/>
        </p:nvGrpSpPr>
        <p:grpSpPr bwMode="auto">
          <a:xfrm>
            <a:off x="0" y="0"/>
            <a:ext cx="9144000" cy="974725"/>
            <a:chOff x="0" y="0"/>
            <a:chExt cx="9144000" cy="974725"/>
          </a:xfrm>
        </p:grpSpPr>
        <p:pic>
          <p:nvPicPr>
            <p:cNvPr id="12" name="Picture 5" descr="bg-header_smal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4000" cy="974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3" name="Picture 6" descr="logo"/>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4300" y="114300"/>
              <a:ext cx="2003425" cy="7699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Tree>
    <p:extLst>
      <p:ext uri="{BB962C8B-B14F-4D97-AF65-F5344CB8AC3E}">
        <p14:creationId xmlns:p14="http://schemas.microsoft.com/office/powerpoint/2010/main" val="136932180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1116012" y="4923515"/>
            <a:ext cx="7391400" cy="2334986"/>
          </a:xfrm>
        </p:spPr>
        <p:txBody>
          <a:bodyPr>
            <a:normAutofit/>
          </a:bodyPr>
          <a:lstStyle/>
          <a:p>
            <a:r>
              <a:rPr lang="en-US" dirty="0" smtClean="0">
                <a:latin typeface="Times New Roman" charset="0"/>
                <a:ea typeface="Times New Roman" charset="0"/>
                <a:cs typeface="Times New Roman" charset="0"/>
              </a:rPr>
              <a:t>If </a:t>
            </a:r>
            <a:r>
              <a:rPr lang="en-US" dirty="0" smtClean="0">
                <a:solidFill>
                  <a:srgbClr val="FF0000"/>
                </a:solidFill>
                <a:latin typeface="Times New Roman" charset="0"/>
                <a:ea typeface="Times New Roman" charset="0"/>
                <a:cs typeface="Times New Roman" charset="0"/>
              </a:rPr>
              <a:t>[Independent variable] [change]</a:t>
            </a:r>
            <a:r>
              <a:rPr lang="en-US" dirty="0" smtClean="0">
                <a:latin typeface="Times New Roman" charset="0"/>
                <a:ea typeface="Times New Roman" charset="0"/>
                <a:cs typeface="Times New Roman" charset="0"/>
              </a:rPr>
              <a:t>,</a:t>
            </a:r>
            <a:br>
              <a:rPr lang="en-US" dirty="0" smtClean="0">
                <a:latin typeface="Times New Roman" charset="0"/>
                <a:ea typeface="Times New Roman" charset="0"/>
                <a:cs typeface="Times New Roman" charset="0"/>
              </a:rPr>
            </a:br>
            <a:r>
              <a:rPr lang="en-US" dirty="0" smtClean="0">
                <a:latin typeface="Times New Roman" charset="0"/>
                <a:ea typeface="Times New Roman" charset="0"/>
                <a:cs typeface="Times New Roman" charset="0"/>
              </a:rPr>
              <a:t>then</a:t>
            </a:r>
            <a:r>
              <a:rPr lang="en-US" dirty="0">
                <a:latin typeface="Times New Roman" charset="0"/>
                <a:ea typeface="Times New Roman" charset="0"/>
                <a:cs typeface="Times New Roman" charset="0"/>
              </a:rPr>
              <a:t/>
            </a:r>
            <a:br>
              <a:rPr lang="en-US" dirty="0">
                <a:latin typeface="Times New Roman" charset="0"/>
                <a:ea typeface="Times New Roman" charset="0"/>
                <a:cs typeface="Times New Roman" charset="0"/>
              </a:rPr>
            </a:br>
            <a:r>
              <a:rPr lang="en-US" dirty="0" smtClean="0">
                <a:solidFill>
                  <a:srgbClr val="0000FF"/>
                </a:solidFill>
                <a:latin typeface="Times New Roman" charset="0"/>
                <a:ea typeface="Times New Roman" charset="0"/>
                <a:cs typeface="Times New Roman" charset="0"/>
              </a:rPr>
              <a:t>[Dependent variable] </a:t>
            </a:r>
            <a:r>
              <a:rPr lang="en-US" dirty="0" smtClean="0">
                <a:latin typeface="Times New Roman" charset="0"/>
                <a:ea typeface="Times New Roman" charset="0"/>
                <a:cs typeface="Times New Roman" charset="0"/>
              </a:rPr>
              <a:t>will </a:t>
            </a:r>
            <a:r>
              <a:rPr lang="en-US" dirty="0" smtClean="0">
                <a:solidFill>
                  <a:srgbClr val="0000FF"/>
                </a:solidFill>
                <a:latin typeface="Times New Roman" charset="0"/>
                <a:ea typeface="Times New Roman" charset="0"/>
                <a:cs typeface="Times New Roman" charset="0"/>
              </a:rPr>
              <a:t>[change]</a:t>
            </a:r>
            <a:r>
              <a:rPr lang="en-US" dirty="0" smtClean="0">
                <a:latin typeface="Times New Roman" charset="0"/>
                <a:ea typeface="Times New Roman" charset="0"/>
                <a:cs typeface="Times New Roman" charset="0"/>
              </a:rPr>
              <a:t>.</a:t>
            </a:r>
          </a:p>
          <a:p>
            <a:pPr marL="0" indent="0">
              <a:buNone/>
            </a:pPr>
            <a:endParaRPr lang="en-US" dirty="0" smtClean="0">
              <a:latin typeface="Times New Roman" charset="0"/>
              <a:ea typeface="Times New Roman" charset="0"/>
              <a:cs typeface="Times New Roman" charset="0"/>
            </a:endParaRPr>
          </a:p>
        </p:txBody>
      </p:sp>
      <p:grpSp>
        <p:nvGrpSpPr>
          <p:cNvPr id="4" name="Group 6"/>
          <p:cNvGrpSpPr>
            <a:grpSpLocks/>
          </p:cNvGrpSpPr>
          <p:nvPr/>
        </p:nvGrpSpPr>
        <p:grpSpPr bwMode="auto">
          <a:xfrm>
            <a:off x="0" y="0"/>
            <a:ext cx="9144000" cy="974725"/>
            <a:chOff x="0" y="0"/>
            <a:chExt cx="9144000" cy="974725"/>
          </a:xfrm>
        </p:grpSpPr>
        <p:pic>
          <p:nvPicPr>
            <p:cNvPr id="6" name="Picture 5" descr="bg-header_smal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974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 name="Picture 6" descr="log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4300" y="114300"/>
              <a:ext cx="2003425" cy="7699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pic>
        <p:nvPicPr>
          <p:cNvPr id="9" name="Picture 8"/>
          <p:cNvPicPr>
            <a:picLocks noChangeAspect="1"/>
          </p:cNvPicPr>
          <p:nvPr/>
        </p:nvPicPr>
        <p:blipFill>
          <a:blip r:embed="rId5"/>
          <a:stretch>
            <a:fillRect/>
          </a:stretch>
        </p:blipFill>
        <p:spPr>
          <a:xfrm>
            <a:off x="250553" y="1089025"/>
            <a:ext cx="5905318" cy="3611720"/>
          </a:xfrm>
          <a:prstGeom prst="rect">
            <a:avLst/>
          </a:prstGeom>
        </p:spPr>
      </p:pic>
      <p:sp>
        <p:nvSpPr>
          <p:cNvPr id="2" name="TextBox 1"/>
          <p:cNvSpPr txBox="1"/>
          <p:nvPr/>
        </p:nvSpPr>
        <p:spPr>
          <a:xfrm>
            <a:off x="6466114" y="1871902"/>
            <a:ext cx="2253343" cy="1077218"/>
          </a:xfrm>
          <a:prstGeom prst="rect">
            <a:avLst/>
          </a:prstGeom>
          <a:noFill/>
        </p:spPr>
        <p:txBody>
          <a:bodyPr wrap="square" rtlCol="0">
            <a:spAutoFit/>
          </a:bodyPr>
          <a:lstStyle/>
          <a:p>
            <a:pPr marL="285750" indent="-285750">
              <a:buFont typeface="Arial" charset="0"/>
              <a:buChar char="•"/>
            </a:pPr>
            <a:r>
              <a:rPr lang="en-US" sz="3200" dirty="0" smtClean="0">
                <a:latin typeface="Times New Roman" charset="0"/>
                <a:ea typeface="Times New Roman" charset="0"/>
                <a:cs typeface="Times New Roman" charset="0"/>
              </a:rPr>
              <a:t>Research question?</a:t>
            </a:r>
            <a:endParaRPr lang="en-US" sz="3200" dirty="0">
              <a:latin typeface="Times New Roman" charset="0"/>
              <a:ea typeface="Times New Roman" charset="0"/>
              <a:cs typeface="Times New Roman" charset="0"/>
            </a:endParaRPr>
          </a:p>
        </p:txBody>
      </p:sp>
    </p:spTree>
    <p:extLst>
      <p:ext uri="{BB962C8B-B14F-4D97-AF65-F5344CB8AC3E}">
        <p14:creationId xmlns:p14="http://schemas.microsoft.com/office/powerpoint/2010/main" val="3964737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0" y="1360714"/>
            <a:ext cx="9144000" cy="1169551"/>
          </a:xfrm>
          <a:prstGeom prst="rect">
            <a:avLst/>
          </a:prstGeom>
          <a:noFill/>
          <a:ln>
            <a:noFill/>
          </a:ln>
        </p:spPr>
        <p:txBody>
          <a:bodyPr>
            <a:spAutoFit/>
          </a:bodyPr>
          <a:lstStyle/>
          <a:p>
            <a:pPr algn="ctr">
              <a:defRPr/>
            </a:pPr>
            <a:r>
              <a:rPr lang="en-US" sz="6000" b="1" dirty="0" smtClean="0">
                <a:ln w="15875">
                  <a:solidFill>
                    <a:srgbClr val="000000"/>
                  </a:solidFill>
                  <a:prstDash val="solid"/>
                  <a:miter lim="800000"/>
                </a:ln>
                <a:solidFill>
                  <a:srgbClr val="FFB061"/>
                </a:solidFill>
                <a:effectLst>
                  <a:outerShdw blurRad="25500" dist="23000" dir="7020000" algn="tl">
                    <a:srgbClr val="000000">
                      <a:alpha val="50000"/>
                    </a:srgbClr>
                  </a:outerShdw>
                </a:effectLst>
              </a:rPr>
              <a:t>Continuing…</a:t>
            </a:r>
            <a:endParaRPr lang="en-US" sz="6000" b="1" dirty="0">
              <a:ln w="18000">
                <a:solidFill>
                  <a:schemeClr val="tx1"/>
                </a:solidFill>
                <a:prstDash val="solid"/>
                <a:miter lim="800000"/>
              </a:ln>
              <a:solidFill>
                <a:srgbClr val="FF9966"/>
              </a:solidFill>
              <a:effectLst>
                <a:outerShdw blurRad="25500" dist="23000" dir="7020000" algn="tl">
                  <a:srgbClr val="000000">
                    <a:alpha val="50000"/>
                  </a:srgbClr>
                </a:outerShdw>
              </a:effectLst>
              <a:latin typeface="Arial" charset="0"/>
              <a:ea typeface="ＭＳ Ｐゴシック" pitchFamily="1" charset="-128"/>
            </a:endParaRPr>
          </a:p>
          <a:p>
            <a:pPr algn="ctr">
              <a:defRPr/>
            </a:pPr>
            <a:endParaRPr lang="en-US" sz="1000" b="1" dirty="0">
              <a:ln w="18000">
                <a:solidFill>
                  <a:srgbClr val="FFC000"/>
                </a:solidFill>
                <a:prstDash val="solid"/>
                <a:miter lim="800000"/>
              </a:ln>
              <a:solidFill>
                <a:srgbClr val="000000"/>
              </a:solidFill>
              <a:effectLst>
                <a:outerShdw blurRad="25500" dist="23000" dir="7020000" algn="tl">
                  <a:srgbClr val="000000">
                    <a:alpha val="50000"/>
                  </a:srgbClr>
                </a:outerShdw>
              </a:effectLst>
              <a:latin typeface="Arial" charset="0"/>
              <a:ea typeface="ＭＳ Ｐゴシック" pitchFamily="1" charset="-128"/>
            </a:endParaRPr>
          </a:p>
        </p:txBody>
      </p:sp>
      <p:sp>
        <p:nvSpPr>
          <p:cNvPr id="5" name="Content Placeholder 4"/>
          <p:cNvSpPr>
            <a:spLocks noGrp="1"/>
          </p:cNvSpPr>
          <p:nvPr>
            <p:ph idx="1"/>
          </p:nvPr>
        </p:nvSpPr>
        <p:spPr>
          <a:xfrm>
            <a:off x="990600" y="2383971"/>
            <a:ext cx="7162800" cy="3886201"/>
          </a:xfrm>
        </p:spPr>
        <p:txBody>
          <a:bodyPr>
            <a:normAutofit fontScale="92500" lnSpcReduction="10000"/>
          </a:bodyPr>
          <a:lstStyle/>
          <a:p>
            <a:r>
              <a:rPr lang="en-US" dirty="0">
                <a:latin typeface="Times New Roman" charset="0"/>
                <a:ea typeface="Times New Roman" charset="0"/>
                <a:cs typeface="Times New Roman" charset="0"/>
              </a:rPr>
              <a:t>Be prepared to share your</a:t>
            </a:r>
          </a:p>
          <a:p>
            <a:pPr lvl="1"/>
            <a:r>
              <a:rPr lang="en-US" dirty="0">
                <a:latin typeface="Times New Roman" charset="0"/>
                <a:ea typeface="Times New Roman" charset="0"/>
                <a:cs typeface="Times New Roman" charset="0"/>
              </a:rPr>
              <a:t>Hypothesis</a:t>
            </a:r>
          </a:p>
          <a:p>
            <a:pPr lvl="1"/>
            <a:r>
              <a:rPr lang="en-US" dirty="0">
                <a:latin typeface="Times New Roman" charset="0"/>
                <a:ea typeface="Times New Roman" charset="0"/>
                <a:cs typeface="Times New Roman" charset="0"/>
              </a:rPr>
              <a:t>Results</a:t>
            </a:r>
          </a:p>
          <a:p>
            <a:pPr lvl="1"/>
            <a:r>
              <a:rPr lang="en-US" dirty="0">
                <a:latin typeface="Times New Roman" charset="0"/>
                <a:ea typeface="Times New Roman" charset="0"/>
                <a:cs typeface="Times New Roman" charset="0"/>
              </a:rPr>
              <a:t>Claim</a:t>
            </a:r>
          </a:p>
          <a:p>
            <a:pPr lvl="1"/>
            <a:r>
              <a:rPr lang="en-US" dirty="0">
                <a:latin typeface="Times New Roman" charset="0"/>
                <a:ea typeface="Times New Roman" charset="0"/>
                <a:cs typeface="Times New Roman" charset="0"/>
              </a:rPr>
              <a:t>Evidence</a:t>
            </a:r>
          </a:p>
          <a:p>
            <a:pPr eaLnBrk="1" hangingPunct="1"/>
            <a:r>
              <a:rPr lang="en-US" dirty="0" smtClean="0">
                <a:latin typeface="Times New Roman" charset="0"/>
                <a:ea typeface="Times New Roman" charset="0"/>
                <a:cs typeface="Times New Roman" charset="0"/>
              </a:rPr>
              <a:t>What </a:t>
            </a:r>
            <a:r>
              <a:rPr lang="en-US" dirty="0">
                <a:latin typeface="Times New Roman" charset="0"/>
                <a:ea typeface="Times New Roman" charset="0"/>
                <a:cs typeface="Times New Roman" charset="0"/>
              </a:rPr>
              <a:t>additional questions would you like to investigate based on your findings or the findings of the other </a:t>
            </a:r>
            <a:r>
              <a:rPr lang="en-US" dirty="0" smtClean="0">
                <a:latin typeface="Times New Roman" charset="0"/>
                <a:ea typeface="Times New Roman" charset="0"/>
                <a:cs typeface="Times New Roman" charset="0"/>
              </a:rPr>
              <a:t>groups?</a:t>
            </a:r>
            <a:endParaRPr lang="en-US" dirty="0">
              <a:latin typeface="Times New Roman" charset="0"/>
              <a:ea typeface="Times New Roman" charset="0"/>
              <a:cs typeface="Times New Roman" charset="0"/>
            </a:endParaRPr>
          </a:p>
          <a:p>
            <a:pPr marL="457200" lvl="1" indent="0">
              <a:buNone/>
            </a:pPr>
            <a:endParaRPr lang="en-US" dirty="0"/>
          </a:p>
        </p:txBody>
      </p:sp>
      <p:grpSp>
        <p:nvGrpSpPr>
          <p:cNvPr id="4" name="Group 6"/>
          <p:cNvGrpSpPr>
            <a:grpSpLocks/>
          </p:cNvGrpSpPr>
          <p:nvPr/>
        </p:nvGrpSpPr>
        <p:grpSpPr bwMode="auto">
          <a:xfrm>
            <a:off x="0" y="0"/>
            <a:ext cx="9144000" cy="974725"/>
            <a:chOff x="0" y="0"/>
            <a:chExt cx="9144000" cy="974725"/>
          </a:xfrm>
        </p:grpSpPr>
        <p:pic>
          <p:nvPicPr>
            <p:cNvPr id="6" name="Picture 5" descr="bg-header_smal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974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 name="Picture 6" descr="log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4300" y="114300"/>
              <a:ext cx="2003425" cy="7699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Tree>
    <p:extLst>
      <p:ext uri="{BB962C8B-B14F-4D97-AF65-F5344CB8AC3E}">
        <p14:creationId xmlns:p14="http://schemas.microsoft.com/office/powerpoint/2010/main" val="134681130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84238"/>
            <a:ext cx="8229600" cy="932800"/>
          </a:xfrm>
        </p:spPr>
        <p:txBody>
          <a:bodyPr>
            <a:normAutofit/>
          </a:bodyPr>
          <a:lstStyle/>
          <a:p>
            <a:r>
              <a:rPr lang="en-US" sz="4000" dirty="0" smtClean="0">
                <a:latin typeface="Times New Roman"/>
                <a:cs typeface="Times New Roman"/>
              </a:rPr>
              <a:t>Putting It All Together</a:t>
            </a:r>
            <a:endParaRPr lang="en-US" sz="4000" dirty="0">
              <a:latin typeface="Times New Roman"/>
              <a:cs typeface="Times New Roman"/>
            </a:endParaRPr>
          </a:p>
        </p:txBody>
      </p:sp>
      <p:grpSp>
        <p:nvGrpSpPr>
          <p:cNvPr id="6" name="Group 6"/>
          <p:cNvGrpSpPr>
            <a:grpSpLocks/>
          </p:cNvGrpSpPr>
          <p:nvPr/>
        </p:nvGrpSpPr>
        <p:grpSpPr bwMode="auto">
          <a:xfrm>
            <a:off x="0" y="0"/>
            <a:ext cx="9144000" cy="974725"/>
            <a:chOff x="0" y="0"/>
            <a:chExt cx="9144000" cy="974725"/>
          </a:xfrm>
        </p:grpSpPr>
        <p:pic>
          <p:nvPicPr>
            <p:cNvPr id="7" name="Picture 5" descr="bg-header_smal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974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8" name="Picture 6" descr="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00" y="114300"/>
              <a:ext cx="2003425" cy="7699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3" name="Slide Number Placeholder 2"/>
          <p:cNvSpPr>
            <a:spLocks noGrp="1"/>
          </p:cNvSpPr>
          <p:nvPr>
            <p:ph type="sldNum" sz="quarter" idx="12"/>
          </p:nvPr>
        </p:nvSpPr>
        <p:spPr/>
        <p:txBody>
          <a:bodyPr/>
          <a:lstStyle/>
          <a:p>
            <a:fld id="{7D8C48C7-64F6-264C-9F68-17646AF95383}" type="slidenum">
              <a:rPr lang="en-US" smtClean="0"/>
              <a:t>23</a:t>
            </a:fld>
            <a:endParaRPr lang="en-US"/>
          </a:p>
        </p:txBody>
      </p:sp>
      <p:sp>
        <p:nvSpPr>
          <p:cNvPr id="5" name="Content Placeholder 4"/>
          <p:cNvSpPr>
            <a:spLocks noGrp="1"/>
          </p:cNvSpPr>
          <p:nvPr>
            <p:ph idx="1"/>
          </p:nvPr>
        </p:nvSpPr>
        <p:spPr/>
        <p:txBody>
          <a:bodyPr>
            <a:normAutofit fontScale="92500"/>
          </a:bodyPr>
          <a:lstStyle/>
          <a:p>
            <a:pPr marL="514350" indent="-514350">
              <a:buFont typeface="+mj-lt"/>
              <a:buAutoNum type="arabicPeriod"/>
            </a:pPr>
            <a:r>
              <a:rPr lang="en-US" dirty="0" smtClean="0">
                <a:latin typeface="Times New Roman" charset="0"/>
                <a:ea typeface="Times New Roman" charset="0"/>
                <a:cs typeface="Times New Roman" charset="0"/>
              </a:rPr>
              <a:t>Expectations:</a:t>
            </a:r>
          </a:p>
          <a:p>
            <a:pPr indent="165100"/>
            <a:r>
              <a:rPr lang="en-US" dirty="0" smtClean="0">
                <a:latin typeface="Times New Roman" charset="0"/>
                <a:ea typeface="Times New Roman" charset="0"/>
                <a:cs typeface="Times New Roman" charset="0"/>
              </a:rPr>
              <a:t>	</a:t>
            </a:r>
            <a:r>
              <a:rPr lang="en-US" sz="2600" dirty="0" smtClean="0">
                <a:latin typeface="Times New Roman" charset="0"/>
                <a:ea typeface="Times New Roman" charset="0"/>
                <a:cs typeface="Times New Roman" charset="0"/>
              </a:rPr>
              <a:t>Professional growth</a:t>
            </a:r>
          </a:p>
          <a:p>
            <a:pPr indent="165100"/>
            <a:r>
              <a:rPr lang="en-US" sz="2600" dirty="0">
                <a:latin typeface="Times New Roman" charset="0"/>
                <a:ea typeface="Times New Roman" charset="0"/>
                <a:cs typeface="Times New Roman" charset="0"/>
              </a:rPr>
              <a:t>	</a:t>
            </a:r>
            <a:r>
              <a:rPr lang="en-US" sz="2600" dirty="0" smtClean="0">
                <a:latin typeface="Times New Roman" charset="0"/>
                <a:ea typeface="Times New Roman" charset="0"/>
                <a:cs typeface="Times New Roman" charset="0"/>
              </a:rPr>
              <a:t>Attempt new instructional strategies</a:t>
            </a:r>
          </a:p>
          <a:p>
            <a:pPr marL="0" indent="0">
              <a:buNone/>
            </a:pPr>
            <a:r>
              <a:rPr lang="en-US" dirty="0" smtClean="0">
                <a:latin typeface="Times New Roman" charset="0"/>
                <a:ea typeface="Times New Roman" charset="0"/>
                <a:cs typeface="Times New Roman" charset="0"/>
              </a:rPr>
              <a:t>2. Language:</a:t>
            </a:r>
          </a:p>
          <a:p>
            <a:pPr indent="63500"/>
            <a:r>
              <a:rPr lang="en-US" dirty="0" smtClean="0">
                <a:latin typeface="Times New Roman" charset="0"/>
                <a:ea typeface="Times New Roman" charset="0"/>
                <a:cs typeface="Times New Roman" charset="0"/>
              </a:rPr>
              <a:t>	</a:t>
            </a:r>
            <a:r>
              <a:rPr lang="en-US" sz="2600" dirty="0" smtClean="0">
                <a:latin typeface="Times New Roman" charset="0"/>
                <a:ea typeface="Times New Roman" charset="0"/>
                <a:cs typeface="Times New Roman" charset="0"/>
              </a:rPr>
              <a:t>Praise any and all effort, regardless of outcome</a:t>
            </a:r>
          </a:p>
          <a:p>
            <a:pPr indent="571500"/>
            <a:r>
              <a:rPr lang="en-US" sz="2600" dirty="0" smtClean="0">
                <a:latin typeface="Times New Roman" charset="0"/>
                <a:ea typeface="Times New Roman" charset="0"/>
                <a:cs typeface="Times New Roman" charset="0"/>
              </a:rPr>
              <a:t>Focus on teaching effort, not student outcomes/behavior</a:t>
            </a:r>
          </a:p>
          <a:p>
            <a:pPr marL="514350" indent="-514350">
              <a:buAutoNum type="arabicPeriod" startAt="3"/>
            </a:pPr>
            <a:r>
              <a:rPr lang="en-US" dirty="0" smtClean="0">
                <a:latin typeface="Times New Roman" charset="0"/>
                <a:ea typeface="Times New Roman" charset="0"/>
                <a:cs typeface="Times New Roman" charset="0"/>
              </a:rPr>
              <a:t>Scaffold:</a:t>
            </a:r>
            <a:endParaRPr lang="en-US" dirty="0">
              <a:latin typeface="Times New Roman" charset="0"/>
              <a:ea typeface="Times New Roman" charset="0"/>
              <a:cs typeface="Times New Roman" charset="0"/>
            </a:endParaRPr>
          </a:p>
          <a:p>
            <a:pPr marL="863600" indent="-457200"/>
            <a:r>
              <a:rPr lang="en-US" sz="2400" dirty="0" smtClean="0">
                <a:latin typeface="Times New Roman" charset="0"/>
                <a:ea typeface="Times New Roman" charset="0"/>
                <a:cs typeface="Times New Roman" charset="0"/>
              </a:rPr>
              <a:t>Know your teachers’ inquiry practices</a:t>
            </a:r>
          </a:p>
          <a:p>
            <a:pPr marL="863600" indent="-457200"/>
            <a:r>
              <a:rPr lang="en-US" sz="2400" dirty="0" smtClean="0">
                <a:latin typeface="Times New Roman" charset="0"/>
                <a:ea typeface="Times New Roman" charset="0"/>
                <a:cs typeface="Times New Roman" charset="0"/>
              </a:rPr>
              <a:t>Set small expectations and professional growth goals</a:t>
            </a:r>
          </a:p>
        </p:txBody>
      </p:sp>
    </p:spTree>
    <p:extLst>
      <p:ext uri="{BB962C8B-B14F-4D97-AF65-F5344CB8AC3E}">
        <p14:creationId xmlns:p14="http://schemas.microsoft.com/office/powerpoint/2010/main" val="422264672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Title 1"/>
          <p:cNvSpPr>
            <a:spLocks noGrp="1"/>
          </p:cNvSpPr>
          <p:nvPr>
            <p:ph type="title"/>
          </p:nvPr>
        </p:nvSpPr>
        <p:spPr>
          <a:xfrm>
            <a:off x="457200" y="652463"/>
            <a:ext cx="8229600" cy="1198562"/>
          </a:xfrm>
        </p:spPr>
        <p:txBody>
          <a:bodyPr/>
          <a:lstStyle/>
          <a:p>
            <a:pPr>
              <a:spcAft>
                <a:spcPts val="1200"/>
              </a:spcAft>
            </a:pPr>
            <a:r>
              <a:rPr lang="en-US" dirty="0" smtClean="0">
                <a:latin typeface="Times New Roman"/>
                <a:cs typeface="Times New Roman"/>
              </a:rPr>
              <a:t>Your Presenters</a:t>
            </a:r>
            <a:endParaRPr lang="en-US" dirty="0">
              <a:latin typeface="Times New Roman"/>
              <a:cs typeface="Times New Roman"/>
            </a:endParaRPr>
          </a:p>
        </p:txBody>
      </p:sp>
      <p:sp>
        <p:nvSpPr>
          <p:cNvPr id="3" name="Content Placeholder 2"/>
          <p:cNvSpPr>
            <a:spLocks noGrp="1"/>
          </p:cNvSpPr>
          <p:nvPr>
            <p:ph idx="1"/>
          </p:nvPr>
        </p:nvSpPr>
        <p:spPr>
          <a:xfrm>
            <a:off x="457200" y="1851025"/>
            <a:ext cx="8229600" cy="4275138"/>
          </a:xfrm>
        </p:spPr>
        <p:txBody>
          <a:bodyPr/>
          <a:lstStyle/>
          <a:p>
            <a:pPr>
              <a:spcAft>
                <a:spcPts val="600"/>
              </a:spcAft>
            </a:pPr>
            <a:r>
              <a:rPr lang="en-US" dirty="0" smtClean="0">
                <a:latin typeface="Times New Roman"/>
                <a:cs typeface="Times New Roman"/>
              </a:rPr>
              <a:t>Laura </a:t>
            </a:r>
            <a:r>
              <a:rPr lang="en-US" dirty="0" err="1" smtClean="0">
                <a:latin typeface="Times New Roman"/>
                <a:cs typeface="Times New Roman"/>
              </a:rPr>
              <a:t>Chervenak</a:t>
            </a:r>
            <a:endParaRPr lang="en-US" dirty="0" smtClean="0">
              <a:latin typeface="Times New Roman"/>
              <a:cs typeface="Times New Roman"/>
            </a:endParaRPr>
          </a:p>
          <a:p>
            <a:pPr lvl="1">
              <a:spcAft>
                <a:spcPts val="600"/>
              </a:spcAft>
              <a:buFont typeface="Arial" charset="0"/>
              <a:buChar char="•"/>
            </a:pPr>
            <a:r>
              <a:rPr lang="en-US" dirty="0" smtClean="0">
                <a:latin typeface="Times New Roman" charset="0"/>
                <a:ea typeface="Times New Roman" charset="0"/>
                <a:cs typeface="Times New Roman" charset="0"/>
              </a:rPr>
              <a:t>VP of Professional Development</a:t>
            </a:r>
            <a:br>
              <a:rPr lang="en-US" dirty="0" smtClean="0">
                <a:latin typeface="Times New Roman" charset="0"/>
                <a:ea typeface="Times New Roman" charset="0"/>
                <a:cs typeface="Times New Roman" charset="0"/>
              </a:rPr>
            </a:br>
            <a:r>
              <a:rPr lang="en-US" dirty="0" smtClean="0">
                <a:latin typeface="Times New Roman" charset="0"/>
                <a:ea typeface="Times New Roman" charset="0"/>
                <a:cs typeface="Times New Roman" charset="0"/>
              </a:rPr>
              <a:t>at </a:t>
            </a:r>
            <a:r>
              <a:rPr lang="en-US" dirty="0" err="1" smtClean="0">
                <a:latin typeface="Times New Roman" charset="0"/>
                <a:ea typeface="Times New Roman" charset="0"/>
                <a:cs typeface="Times New Roman" charset="0"/>
              </a:rPr>
              <a:t>ExploreLearning</a:t>
            </a:r>
            <a:endParaRPr lang="en-US" dirty="0" smtClean="0">
              <a:latin typeface="Times New Roman" charset="0"/>
              <a:ea typeface="Times New Roman" charset="0"/>
              <a:cs typeface="Times New Roman" charset="0"/>
            </a:endParaRPr>
          </a:p>
          <a:p>
            <a:pPr lvl="1">
              <a:spcAft>
                <a:spcPts val="600"/>
              </a:spcAft>
              <a:buFont typeface="Arial" charset="0"/>
              <a:buChar char="•"/>
            </a:pPr>
            <a:r>
              <a:rPr lang="en-US" dirty="0" smtClean="0">
                <a:latin typeface="Times New Roman" charset="0"/>
                <a:ea typeface="Times New Roman" charset="0"/>
                <a:cs typeface="Times New Roman" charset="0"/>
              </a:rPr>
              <a:t>M.S. Anthropology</a:t>
            </a:r>
          </a:p>
          <a:p>
            <a:pPr lvl="1">
              <a:spcAft>
                <a:spcPts val="600"/>
              </a:spcAft>
              <a:buFont typeface="Arial" charset="0"/>
              <a:buChar char="•"/>
            </a:pPr>
            <a:r>
              <a:rPr lang="en-US" dirty="0" smtClean="0">
                <a:latin typeface="Times New Roman" charset="0"/>
                <a:ea typeface="Times New Roman" charset="0"/>
                <a:cs typeface="Times New Roman" charset="0"/>
              </a:rPr>
              <a:t>B.A. Zoology</a:t>
            </a:r>
          </a:p>
          <a:p>
            <a:pPr lvl="1">
              <a:spcAft>
                <a:spcPts val="600"/>
              </a:spcAft>
              <a:buFont typeface="Arial" charset="0"/>
              <a:buChar char="•"/>
            </a:pPr>
            <a:r>
              <a:rPr lang="en-US" dirty="0" smtClean="0">
                <a:latin typeface="Times New Roman" charset="0"/>
                <a:ea typeface="Times New Roman" charset="0"/>
                <a:cs typeface="Times New Roman" charset="0"/>
              </a:rPr>
              <a:t>School leader for 8 years</a:t>
            </a:r>
          </a:p>
          <a:p>
            <a:pPr lvl="1">
              <a:spcAft>
                <a:spcPts val="600"/>
              </a:spcAft>
              <a:buFont typeface="Arial" charset="0"/>
              <a:buChar char="•"/>
            </a:pPr>
            <a:r>
              <a:rPr lang="en-US" dirty="0" smtClean="0">
                <a:latin typeface="Times New Roman" charset="0"/>
                <a:ea typeface="Times New Roman" charset="0"/>
                <a:cs typeface="Times New Roman" charset="0"/>
              </a:rPr>
              <a:t>Science teacher for 9 years</a:t>
            </a:r>
          </a:p>
        </p:txBody>
      </p:sp>
      <p:grpSp>
        <p:nvGrpSpPr>
          <p:cNvPr id="3075" name="Group 6"/>
          <p:cNvGrpSpPr>
            <a:grpSpLocks/>
          </p:cNvGrpSpPr>
          <p:nvPr/>
        </p:nvGrpSpPr>
        <p:grpSpPr bwMode="auto">
          <a:xfrm>
            <a:off x="0" y="0"/>
            <a:ext cx="9144000" cy="974725"/>
            <a:chOff x="0" y="0"/>
            <a:chExt cx="9144000" cy="974725"/>
          </a:xfrm>
        </p:grpSpPr>
        <p:pic>
          <p:nvPicPr>
            <p:cNvPr id="3076" name="Picture 5" descr="bg-header_smal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974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077" name="Picture 6" descr="log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4300" y="114300"/>
              <a:ext cx="2003425" cy="7699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pic>
        <p:nvPicPr>
          <p:cNvPr id="2" name="Picture 1" descr="2013-12-31 11.31.41.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15670" y="2242741"/>
            <a:ext cx="2371130" cy="3161506"/>
          </a:xfrm>
          <a:prstGeom prst="rect">
            <a:avLst/>
          </a:prstGeom>
        </p:spPr>
      </p:pic>
    </p:spTree>
    <p:extLst>
      <p:ext uri="{BB962C8B-B14F-4D97-AF65-F5344CB8AC3E}">
        <p14:creationId xmlns:p14="http://schemas.microsoft.com/office/powerpoint/2010/main" val="208504942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Title 1"/>
          <p:cNvSpPr>
            <a:spLocks noGrp="1"/>
          </p:cNvSpPr>
          <p:nvPr>
            <p:ph type="title"/>
          </p:nvPr>
        </p:nvSpPr>
        <p:spPr>
          <a:xfrm>
            <a:off x="457200" y="652463"/>
            <a:ext cx="8229600" cy="1198562"/>
          </a:xfrm>
        </p:spPr>
        <p:txBody>
          <a:bodyPr/>
          <a:lstStyle/>
          <a:p>
            <a:pPr>
              <a:spcAft>
                <a:spcPts val="1200"/>
              </a:spcAft>
            </a:pPr>
            <a:r>
              <a:rPr lang="en-US" dirty="0" smtClean="0">
                <a:latin typeface="Times New Roman"/>
                <a:cs typeface="Times New Roman"/>
              </a:rPr>
              <a:t>Our Goals Today</a:t>
            </a:r>
            <a:endParaRPr lang="en-US" dirty="0">
              <a:latin typeface="Times New Roman"/>
              <a:cs typeface="Times New Roman"/>
            </a:endParaRPr>
          </a:p>
        </p:txBody>
      </p:sp>
      <p:sp>
        <p:nvSpPr>
          <p:cNvPr id="3" name="Content Placeholder 2"/>
          <p:cNvSpPr>
            <a:spLocks noGrp="1"/>
          </p:cNvSpPr>
          <p:nvPr>
            <p:ph idx="1"/>
          </p:nvPr>
        </p:nvSpPr>
        <p:spPr>
          <a:xfrm>
            <a:off x="457200" y="1851025"/>
            <a:ext cx="8229600" cy="4275138"/>
          </a:xfrm>
        </p:spPr>
        <p:txBody>
          <a:bodyPr>
            <a:normAutofit fontScale="85000" lnSpcReduction="10000"/>
          </a:bodyPr>
          <a:lstStyle/>
          <a:p>
            <a:pPr>
              <a:spcAft>
                <a:spcPts val="600"/>
              </a:spcAft>
            </a:pPr>
            <a:r>
              <a:rPr lang="en-US" dirty="0" smtClean="0">
                <a:latin typeface="Times New Roman"/>
                <a:cs typeface="Times New Roman"/>
              </a:rPr>
              <a:t>Understand what inquiry teaching is and its importance in science classrooms.</a:t>
            </a:r>
          </a:p>
          <a:p>
            <a:pPr>
              <a:spcAft>
                <a:spcPts val="600"/>
              </a:spcAft>
            </a:pPr>
            <a:r>
              <a:rPr lang="en-US" dirty="0" smtClean="0">
                <a:latin typeface="Times New Roman"/>
                <a:cs typeface="Times New Roman"/>
              </a:rPr>
              <a:t>Understand what mindset is.</a:t>
            </a:r>
          </a:p>
          <a:p>
            <a:pPr>
              <a:spcAft>
                <a:spcPts val="600"/>
              </a:spcAft>
            </a:pPr>
            <a:r>
              <a:rPr lang="en-US" dirty="0" smtClean="0">
                <a:latin typeface="Times New Roman"/>
                <a:cs typeface="Times New Roman"/>
              </a:rPr>
              <a:t>Understand how a fixed teaching mindset can influence teachers’ behavior and willingness to adopt new instructional strategies.</a:t>
            </a:r>
          </a:p>
          <a:p>
            <a:pPr>
              <a:spcAft>
                <a:spcPts val="600"/>
              </a:spcAft>
            </a:pPr>
            <a:r>
              <a:rPr lang="en-US" dirty="0" smtClean="0">
                <a:latin typeface="Times New Roman"/>
                <a:cs typeface="Times New Roman"/>
              </a:rPr>
              <a:t>Know how to promote a growth teaching mindset and adoption of inquiry-based teaching practices through verbal interactions and expectations with teachers.</a:t>
            </a:r>
          </a:p>
          <a:p>
            <a:pPr marL="0" indent="0">
              <a:spcAft>
                <a:spcPts val="600"/>
              </a:spcAft>
              <a:buNone/>
            </a:pPr>
            <a:endParaRPr lang="en-US" dirty="0">
              <a:latin typeface="Calibri" charset="0"/>
            </a:endParaRPr>
          </a:p>
        </p:txBody>
      </p:sp>
      <p:grpSp>
        <p:nvGrpSpPr>
          <p:cNvPr id="3075" name="Group 6"/>
          <p:cNvGrpSpPr>
            <a:grpSpLocks/>
          </p:cNvGrpSpPr>
          <p:nvPr/>
        </p:nvGrpSpPr>
        <p:grpSpPr bwMode="auto">
          <a:xfrm>
            <a:off x="0" y="0"/>
            <a:ext cx="9144000" cy="974725"/>
            <a:chOff x="0" y="0"/>
            <a:chExt cx="9144000" cy="974725"/>
          </a:xfrm>
        </p:grpSpPr>
        <p:pic>
          <p:nvPicPr>
            <p:cNvPr id="3076" name="Picture 5" descr="bg-header_smal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974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077" name="Picture 6" descr="log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4300" y="114300"/>
              <a:ext cx="2003425" cy="7699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Tree>
    <p:extLst>
      <p:ext uri="{BB962C8B-B14F-4D97-AF65-F5344CB8AC3E}">
        <p14:creationId xmlns:p14="http://schemas.microsoft.com/office/powerpoint/2010/main" val="309828123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Title 1"/>
          <p:cNvSpPr>
            <a:spLocks noGrp="1"/>
          </p:cNvSpPr>
          <p:nvPr>
            <p:ph type="title"/>
          </p:nvPr>
        </p:nvSpPr>
        <p:spPr>
          <a:xfrm>
            <a:off x="457200" y="652463"/>
            <a:ext cx="8229600" cy="1198562"/>
          </a:xfrm>
        </p:spPr>
        <p:txBody>
          <a:bodyPr/>
          <a:lstStyle/>
          <a:p>
            <a:pPr>
              <a:spcAft>
                <a:spcPts val="1200"/>
              </a:spcAft>
            </a:pPr>
            <a:r>
              <a:rPr lang="en-US" dirty="0">
                <a:latin typeface="Times New Roman"/>
                <a:cs typeface="Times New Roman"/>
              </a:rPr>
              <a:t>What is Inquiry?</a:t>
            </a:r>
          </a:p>
        </p:txBody>
      </p:sp>
      <p:sp>
        <p:nvSpPr>
          <p:cNvPr id="3" name="Content Placeholder 2"/>
          <p:cNvSpPr>
            <a:spLocks noGrp="1"/>
          </p:cNvSpPr>
          <p:nvPr>
            <p:ph idx="1"/>
          </p:nvPr>
        </p:nvSpPr>
        <p:spPr>
          <a:xfrm>
            <a:off x="457200" y="1851025"/>
            <a:ext cx="8229600" cy="4275138"/>
          </a:xfrm>
        </p:spPr>
        <p:txBody>
          <a:bodyPr/>
          <a:lstStyle/>
          <a:p>
            <a:pPr>
              <a:spcAft>
                <a:spcPts val="600"/>
              </a:spcAft>
            </a:pPr>
            <a:r>
              <a:rPr lang="en-US" u="sng" dirty="0">
                <a:latin typeface="Times New Roman"/>
                <a:cs typeface="Times New Roman"/>
              </a:rPr>
              <a:t>Scientific inquiry </a:t>
            </a:r>
            <a:r>
              <a:rPr lang="en-US" dirty="0">
                <a:latin typeface="Times New Roman"/>
                <a:cs typeface="Times New Roman"/>
              </a:rPr>
              <a:t>- the process scientists go through to </a:t>
            </a:r>
            <a:r>
              <a:rPr lang="en-US" b="1" dirty="0">
                <a:latin typeface="Times New Roman"/>
                <a:cs typeface="Times New Roman"/>
              </a:rPr>
              <a:t>answer </a:t>
            </a:r>
            <a:r>
              <a:rPr lang="en-US" dirty="0">
                <a:latin typeface="Times New Roman"/>
                <a:cs typeface="Times New Roman"/>
              </a:rPr>
              <a:t>a research question (collect and analyze data</a:t>
            </a:r>
            <a:r>
              <a:rPr lang="en-US" dirty="0" smtClean="0">
                <a:latin typeface="Times New Roman"/>
                <a:cs typeface="Times New Roman"/>
              </a:rPr>
              <a:t>)</a:t>
            </a:r>
          </a:p>
          <a:p>
            <a:pPr>
              <a:spcAft>
                <a:spcPts val="600"/>
              </a:spcAft>
            </a:pPr>
            <a:endParaRPr lang="en-US" dirty="0">
              <a:latin typeface="Calibri" charset="0"/>
            </a:endParaRPr>
          </a:p>
          <a:p>
            <a:pPr>
              <a:spcAft>
                <a:spcPts val="600"/>
              </a:spcAft>
            </a:pPr>
            <a:r>
              <a:rPr lang="en-US" u="sng" dirty="0">
                <a:latin typeface="Times New Roman"/>
                <a:cs typeface="Times New Roman"/>
              </a:rPr>
              <a:t>Inquiry teaching </a:t>
            </a:r>
            <a:r>
              <a:rPr lang="en-US" dirty="0">
                <a:latin typeface="Times New Roman"/>
                <a:cs typeface="Times New Roman"/>
              </a:rPr>
              <a:t>– instruction that allows students the opportunity to answer research questions through data collection and analysis</a:t>
            </a:r>
          </a:p>
        </p:txBody>
      </p:sp>
      <p:grpSp>
        <p:nvGrpSpPr>
          <p:cNvPr id="3075" name="Group 6"/>
          <p:cNvGrpSpPr>
            <a:grpSpLocks/>
          </p:cNvGrpSpPr>
          <p:nvPr/>
        </p:nvGrpSpPr>
        <p:grpSpPr bwMode="auto">
          <a:xfrm>
            <a:off x="0" y="0"/>
            <a:ext cx="9144000" cy="974725"/>
            <a:chOff x="0" y="0"/>
            <a:chExt cx="9144000" cy="974725"/>
          </a:xfrm>
        </p:grpSpPr>
        <p:pic>
          <p:nvPicPr>
            <p:cNvPr id="3076" name="Picture 5" descr="bg-header_smal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974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077" name="Picture 6" descr="log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4300" y="114300"/>
              <a:ext cx="2003425" cy="7699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pic>
        <p:nvPicPr>
          <p:cNvPr id="2" name="Picture 1" descr="AA023118.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959601" y="2858970"/>
            <a:ext cx="1304018" cy="1473857"/>
          </a:xfrm>
          <a:prstGeom prst="rect">
            <a:avLst/>
          </a:prstGeom>
        </p:spPr>
      </p:pic>
    </p:spTree>
    <p:extLst>
      <p:ext uri="{BB962C8B-B14F-4D97-AF65-F5344CB8AC3E}">
        <p14:creationId xmlns:p14="http://schemas.microsoft.com/office/powerpoint/2010/main" val="17711285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2"/>
          <p:cNvSpPr>
            <a:spLocks noGrp="1" noChangeArrowheads="1"/>
          </p:cNvSpPr>
          <p:nvPr>
            <p:ph type="title"/>
          </p:nvPr>
        </p:nvSpPr>
        <p:spPr>
          <a:xfrm>
            <a:off x="841375" y="635000"/>
            <a:ext cx="7620000" cy="1125538"/>
          </a:xfrm>
        </p:spPr>
        <p:txBody>
          <a:bodyPr/>
          <a:lstStyle/>
          <a:p>
            <a:pPr>
              <a:lnSpc>
                <a:spcPct val="75000"/>
              </a:lnSpc>
            </a:pPr>
            <a:r>
              <a:rPr lang="en-US" sz="3600" dirty="0">
                <a:latin typeface="Times New Roman" charset="0"/>
                <a:cs typeface="Times New Roman" charset="0"/>
              </a:rPr>
              <a:t>Inquiry-Based Lesson: Student Actions </a:t>
            </a:r>
          </a:p>
        </p:txBody>
      </p:sp>
      <p:graphicFrame>
        <p:nvGraphicFramePr>
          <p:cNvPr id="47107" name="Group 3"/>
          <p:cNvGraphicFramePr>
            <a:graphicFrameLocks noGrp="1"/>
          </p:cNvGraphicFramePr>
          <p:nvPr>
            <p:extLst>
              <p:ext uri="{D42A27DB-BD31-4B8C-83A1-F6EECF244321}">
                <p14:modId xmlns:p14="http://schemas.microsoft.com/office/powerpoint/2010/main" val="3638194262"/>
              </p:ext>
            </p:extLst>
          </p:nvPr>
        </p:nvGraphicFramePr>
        <p:xfrm>
          <a:off x="823913" y="1785938"/>
          <a:ext cx="7521575" cy="4053670"/>
        </p:xfrm>
        <a:graphic>
          <a:graphicData uri="http://schemas.openxmlformats.org/drawingml/2006/table">
            <a:tbl>
              <a:tblPr/>
              <a:tblGrid>
                <a:gridCol w="1690687">
                  <a:extLst>
                    <a:ext uri="{9D8B030D-6E8A-4147-A177-3AD203B41FA5}">
                      <a16:colId xmlns:a16="http://schemas.microsoft.com/office/drawing/2014/main" val="20000"/>
                    </a:ext>
                  </a:extLst>
                </a:gridCol>
                <a:gridCol w="2148109">
                  <a:extLst>
                    <a:ext uri="{9D8B030D-6E8A-4147-A177-3AD203B41FA5}">
                      <a16:colId xmlns:a16="http://schemas.microsoft.com/office/drawing/2014/main" val="20001"/>
                    </a:ext>
                  </a:extLst>
                </a:gridCol>
                <a:gridCol w="1280891">
                  <a:extLst>
                    <a:ext uri="{9D8B030D-6E8A-4147-A177-3AD203B41FA5}">
                      <a16:colId xmlns:a16="http://schemas.microsoft.com/office/drawing/2014/main" val="20002"/>
                    </a:ext>
                  </a:extLst>
                </a:gridCol>
                <a:gridCol w="1222672">
                  <a:extLst>
                    <a:ext uri="{9D8B030D-6E8A-4147-A177-3AD203B41FA5}">
                      <a16:colId xmlns:a16="http://schemas.microsoft.com/office/drawing/2014/main" val="20003"/>
                    </a:ext>
                  </a:extLst>
                </a:gridCol>
                <a:gridCol w="1179216">
                  <a:extLst>
                    <a:ext uri="{9D8B030D-6E8A-4147-A177-3AD203B41FA5}">
                      <a16:colId xmlns:a16="http://schemas.microsoft.com/office/drawing/2014/main" val="20004"/>
                    </a:ext>
                  </a:extLst>
                </a:gridCol>
              </a:tblGrid>
              <a:tr h="1052138">
                <a:tc>
                  <a:txBody>
                    <a:bodyPr/>
                    <a:lstStyle/>
                    <a:p>
                      <a:pPr marL="0" marR="0" lvl="0" indent="0" algn="ctr" defTabSz="914400" rtl="0" eaLnBrk="1" fontAlgn="base" latinLnBrk="0" hangingPunct="1">
                        <a:lnSpc>
                          <a:spcPct val="100000"/>
                        </a:lnSpc>
                        <a:spcBef>
                          <a:spcPct val="20000"/>
                        </a:spcBef>
                        <a:spcAft>
                          <a:spcPct val="0"/>
                        </a:spcAft>
                        <a:buClr>
                          <a:srgbClr val="A50021"/>
                        </a:buClr>
                        <a:buSzPct val="75000"/>
                        <a:buFont typeface="Wingdings" charset="0"/>
                        <a:buNone/>
                        <a:tabLst/>
                      </a:pPr>
                      <a:r>
                        <a:rPr kumimoji="0" lang="en-US" sz="2000" b="1" i="0" u="none" strike="noStrike" cap="none" normalizeH="0" baseline="0" dirty="0" smtClean="0">
                          <a:ln>
                            <a:noFill/>
                          </a:ln>
                          <a:solidFill>
                            <a:schemeClr val="tx1"/>
                          </a:solidFill>
                          <a:effectLst/>
                          <a:latin typeface="Times New Roman" charset="0"/>
                          <a:ea typeface="ＭＳ Ｐゴシック" charset="0"/>
                          <a:cs typeface="ＭＳ Ｐゴシック" charset="0"/>
                        </a:rPr>
                        <a:t>Inquiry Levels</a:t>
                      </a:r>
                      <a:endParaRPr kumimoji="0" lang="en-US" sz="2000" b="1" i="0" u="none" strike="noStrike" cap="none" normalizeH="0" baseline="0" dirty="0">
                        <a:ln>
                          <a:noFill/>
                        </a:ln>
                        <a:solidFill>
                          <a:schemeClr val="tx1"/>
                        </a:solidFill>
                        <a:effectLst/>
                        <a:latin typeface="Times New Roman" charset="0"/>
                        <a:ea typeface="ＭＳ Ｐゴシック" charset="0"/>
                        <a:cs typeface="ＭＳ Ｐゴシック" charset="0"/>
                      </a:endParaRPr>
                    </a:p>
                  </a:txBody>
                  <a:tcPr marL="91434" marR="91434" marT="45703" marB="45703"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Pct val="75000"/>
                        <a:buFont typeface="Wingdings" charset="0"/>
                        <a:buNone/>
                        <a:tabLst/>
                      </a:pPr>
                      <a:r>
                        <a:rPr kumimoji="0" lang="en-US" sz="2000" b="1" i="0" u="none" strike="noStrike" cap="none" normalizeH="0" baseline="0" dirty="0" smtClean="0">
                          <a:ln>
                            <a:noFill/>
                          </a:ln>
                          <a:solidFill>
                            <a:schemeClr val="tx1"/>
                          </a:solidFill>
                          <a:effectLst/>
                          <a:latin typeface="Times New Roman" charset="0"/>
                          <a:ea typeface="ＭＳ Ｐゴシック" charset="0"/>
                          <a:cs typeface="ＭＳ Ｐゴシック" charset="0"/>
                        </a:rPr>
                        <a:t>Data collection &amp; analysis: </a:t>
                      </a:r>
                    </a:p>
                    <a:p>
                      <a:pPr marL="0" marR="0" lvl="0" indent="0" algn="ctr" defTabSz="914400" rtl="0" eaLnBrk="1" fontAlgn="base" latinLnBrk="0" hangingPunct="1">
                        <a:lnSpc>
                          <a:spcPct val="100000"/>
                        </a:lnSpc>
                        <a:spcBef>
                          <a:spcPct val="20000"/>
                        </a:spcBef>
                        <a:spcAft>
                          <a:spcPct val="0"/>
                        </a:spcAft>
                        <a:buClr>
                          <a:srgbClr val="A50021"/>
                        </a:buClr>
                        <a:buSzPct val="75000"/>
                        <a:buFont typeface="Wingdings" charset="0"/>
                        <a:buNone/>
                        <a:tabLst/>
                      </a:pPr>
                      <a:r>
                        <a:rPr kumimoji="0" lang="en-US" sz="2000" b="1" i="0" u="none" strike="noStrike" cap="none" normalizeH="0" baseline="0" dirty="0" smtClean="0">
                          <a:ln>
                            <a:noFill/>
                          </a:ln>
                          <a:solidFill>
                            <a:schemeClr val="tx1"/>
                          </a:solidFill>
                          <a:effectLst/>
                          <a:latin typeface="Times New Roman" charset="0"/>
                          <a:ea typeface="ＭＳ Ｐゴシック" charset="0"/>
                          <a:cs typeface="ＭＳ Ｐゴシック" charset="0"/>
                        </a:rPr>
                        <a:t>Practice # 4</a:t>
                      </a:r>
                      <a:endParaRPr kumimoji="0" lang="en-US" sz="2000" b="1" i="0" u="none" strike="noStrike" cap="none" normalizeH="0" baseline="0" dirty="0">
                        <a:ln>
                          <a:noFill/>
                        </a:ln>
                        <a:solidFill>
                          <a:schemeClr val="tx1"/>
                        </a:solidFill>
                        <a:effectLst/>
                        <a:latin typeface="Times New Roman" charset="0"/>
                        <a:ea typeface="ＭＳ Ｐゴシック" charset="0"/>
                        <a:cs typeface="ＭＳ Ｐゴシック" charset="0"/>
                      </a:endParaRPr>
                    </a:p>
                  </a:txBody>
                  <a:tcPr marL="91434" marR="91434" marT="45703" marB="45703"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Pct val="75000"/>
                        <a:buFont typeface="Wingdings" charset="0"/>
                        <a:buNone/>
                        <a:tabLst/>
                      </a:pPr>
                      <a:r>
                        <a:rPr kumimoji="0" lang="en-US" sz="2000" b="1" i="0" u="none" strike="noStrike" cap="none" normalizeH="0" baseline="0" dirty="0" smtClean="0">
                          <a:ln>
                            <a:noFill/>
                          </a:ln>
                          <a:solidFill>
                            <a:schemeClr val="tx1"/>
                          </a:solidFill>
                          <a:effectLst/>
                          <a:latin typeface="Times New Roman" charset="0"/>
                          <a:ea typeface="ＭＳ Ｐゴシック" charset="0"/>
                          <a:cs typeface="ＭＳ Ｐゴシック" charset="0"/>
                        </a:rPr>
                        <a:t>Question: Practice #1</a:t>
                      </a:r>
                      <a:endParaRPr kumimoji="0" lang="en-US" sz="2000" b="1" i="0" u="none" strike="noStrike" cap="none" normalizeH="0" baseline="0" dirty="0">
                        <a:ln>
                          <a:noFill/>
                        </a:ln>
                        <a:solidFill>
                          <a:schemeClr val="tx1"/>
                        </a:solidFill>
                        <a:effectLst/>
                        <a:latin typeface="Times New Roman" charset="0"/>
                        <a:ea typeface="ＭＳ Ｐゴシック" charset="0"/>
                        <a:cs typeface="ＭＳ Ｐゴシック" charset="0"/>
                      </a:endParaRPr>
                    </a:p>
                  </a:txBody>
                  <a:tcPr marL="91434" marR="91434" marT="45703" marB="45703"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Pct val="75000"/>
                        <a:buFont typeface="Wingdings" charset="0"/>
                        <a:buNone/>
                        <a:tabLst/>
                      </a:pPr>
                      <a:r>
                        <a:rPr kumimoji="0" lang="en-US" sz="2000" b="1" i="0" u="none" strike="noStrike" cap="none" normalizeH="0" baseline="0" dirty="0" smtClean="0">
                          <a:ln>
                            <a:noFill/>
                          </a:ln>
                          <a:solidFill>
                            <a:schemeClr val="tx1"/>
                          </a:solidFill>
                          <a:effectLst/>
                          <a:latin typeface="Times New Roman" charset="0"/>
                          <a:ea typeface="ＭＳ Ｐゴシック" charset="0"/>
                          <a:cs typeface="ＭＳ Ｐゴシック" charset="0"/>
                        </a:rPr>
                        <a:t>Methods: Practice #3</a:t>
                      </a:r>
                      <a:endParaRPr kumimoji="0" lang="en-US" sz="2000" b="1" i="0" u="none" strike="noStrike" cap="none" normalizeH="0" baseline="0" dirty="0">
                        <a:ln>
                          <a:noFill/>
                        </a:ln>
                        <a:solidFill>
                          <a:schemeClr val="tx1"/>
                        </a:solidFill>
                        <a:effectLst/>
                        <a:latin typeface="Times New Roman" charset="0"/>
                        <a:ea typeface="ＭＳ Ｐゴシック" charset="0"/>
                        <a:cs typeface="ＭＳ Ｐゴシック" charset="0"/>
                      </a:endParaRPr>
                    </a:p>
                  </a:txBody>
                  <a:tcPr marL="91434" marR="91434" marT="45703" marB="45703"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Pct val="75000"/>
                        <a:buFont typeface="Wingdings" charset="0"/>
                        <a:buNone/>
                        <a:tabLst/>
                      </a:pPr>
                      <a:r>
                        <a:rPr kumimoji="0" lang="en-US" sz="2000" b="1" i="0" u="none" strike="noStrike" cap="none" normalizeH="0" baseline="0" dirty="0" smtClean="0">
                          <a:ln>
                            <a:noFill/>
                          </a:ln>
                          <a:solidFill>
                            <a:schemeClr val="tx1"/>
                          </a:solidFill>
                          <a:effectLst/>
                          <a:latin typeface="Times New Roman" charset="0"/>
                          <a:ea typeface="ＭＳ Ｐゴシック" charset="0"/>
                          <a:cs typeface="ＭＳ Ｐゴシック" charset="0"/>
                        </a:rPr>
                        <a:t>Solution: Practice # 6</a:t>
                      </a:r>
                      <a:endParaRPr kumimoji="0" lang="en-US" sz="2000" b="1" i="0" u="none" strike="noStrike" cap="none" normalizeH="0" baseline="0" dirty="0">
                        <a:ln>
                          <a:noFill/>
                        </a:ln>
                        <a:solidFill>
                          <a:schemeClr val="tx1"/>
                        </a:solidFill>
                        <a:effectLst/>
                        <a:latin typeface="Times New Roman" charset="0"/>
                        <a:ea typeface="ＭＳ Ｐゴシック" charset="0"/>
                        <a:cs typeface="ＭＳ Ｐゴシック" charset="0"/>
                      </a:endParaRPr>
                    </a:p>
                  </a:txBody>
                  <a:tcPr marL="91434" marR="91434" marT="45703" marB="45703"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761872">
                <a:tc>
                  <a:txBody>
                    <a:bodyPr/>
                    <a:lstStyle/>
                    <a:p>
                      <a:pPr marL="0" marR="0" lvl="0" indent="0" algn="ctr" defTabSz="914400" rtl="0" eaLnBrk="1" fontAlgn="base" latinLnBrk="0" hangingPunct="1">
                        <a:lnSpc>
                          <a:spcPct val="100000"/>
                        </a:lnSpc>
                        <a:spcBef>
                          <a:spcPct val="20000"/>
                        </a:spcBef>
                        <a:spcAft>
                          <a:spcPct val="0"/>
                        </a:spcAft>
                        <a:buClr>
                          <a:srgbClr val="A50021"/>
                        </a:buClr>
                        <a:buSzPct val="75000"/>
                        <a:buFont typeface="Wingdings" charset="0"/>
                        <a:buNone/>
                        <a:tabLst/>
                      </a:pPr>
                      <a:r>
                        <a:rPr kumimoji="0" lang="en-US" sz="2000" b="1" i="0" u="none" strike="noStrike" cap="none" normalizeH="0" baseline="0" dirty="0" smtClean="0">
                          <a:ln>
                            <a:noFill/>
                          </a:ln>
                          <a:solidFill>
                            <a:schemeClr val="tx1"/>
                          </a:solidFill>
                          <a:effectLst/>
                          <a:latin typeface="Times New Roman" charset="0"/>
                          <a:ea typeface="ＭＳ Ｐゴシック" charset="0"/>
                          <a:cs typeface="ＭＳ Ｐゴシック" charset="0"/>
                        </a:rPr>
                        <a:t>1 confirmatory</a:t>
                      </a:r>
                      <a:endParaRPr kumimoji="0" lang="en-US" sz="2000" b="1" i="0" u="none" strike="noStrike" cap="none" normalizeH="0" baseline="0" dirty="0">
                        <a:ln>
                          <a:noFill/>
                        </a:ln>
                        <a:solidFill>
                          <a:schemeClr val="tx1"/>
                        </a:solidFill>
                        <a:effectLst/>
                        <a:latin typeface="Times New Roman" charset="0"/>
                        <a:ea typeface="ＭＳ Ｐゴシック" charset="0"/>
                        <a:cs typeface="ＭＳ Ｐゴシック" charset="0"/>
                      </a:endParaRPr>
                    </a:p>
                  </a:txBody>
                  <a:tcPr marL="91434" marR="91434" marT="45703" marB="45703"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Pct val="75000"/>
                        <a:buFont typeface="Wingdings" charset="0"/>
                        <a:buNone/>
                        <a:tabLst/>
                        <a:defRPr/>
                      </a:pPr>
                      <a:r>
                        <a:rPr kumimoji="0" lang="en-US" sz="2000" b="0" i="0" u="none" strike="noStrike" cap="none" normalizeH="0" baseline="0" dirty="0" smtClean="0">
                          <a:ln>
                            <a:noFill/>
                          </a:ln>
                          <a:solidFill>
                            <a:schemeClr val="tx1"/>
                          </a:solidFill>
                          <a:effectLst/>
                          <a:latin typeface="Times New Roman" charset="0"/>
                          <a:ea typeface="ＭＳ Ｐゴシック" charset="0"/>
                          <a:cs typeface="Times New Roman" charset="0"/>
                          <a:sym typeface="Webdings" charset="0"/>
                        </a:rPr>
                        <a:t></a:t>
                      </a:r>
                      <a:r>
                        <a:rPr kumimoji="0" lang="en-US" sz="2000" b="0" i="0" u="none" strike="noStrike" cap="none" normalizeH="0" baseline="0" dirty="0" smtClean="0">
                          <a:ln>
                            <a:noFill/>
                          </a:ln>
                          <a:solidFill>
                            <a:schemeClr val="tx1"/>
                          </a:solidFill>
                          <a:effectLst/>
                          <a:latin typeface="Times New Roman" charset="0"/>
                          <a:ea typeface="ＭＳ Ｐゴシック" charset="0"/>
                          <a:cs typeface="ＭＳ Ｐゴシック" charset="0"/>
                        </a:rPr>
                        <a:t> </a:t>
                      </a:r>
                    </a:p>
                    <a:p>
                      <a:pPr marL="0" marR="0" lvl="0" indent="0" algn="ctr" defTabSz="914400" rtl="0" eaLnBrk="1" fontAlgn="base" latinLnBrk="0" hangingPunct="1">
                        <a:lnSpc>
                          <a:spcPct val="100000"/>
                        </a:lnSpc>
                        <a:spcBef>
                          <a:spcPct val="20000"/>
                        </a:spcBef>
                        <a:spcAft>
                          <a:spcPct val="0"/>
                        </a:spcAft>
                        <a:buClr>
                          <a:srgbClr val="A50021"/>
                        </a:buClr>
                        <a:buSzPct val="75000"/>
                        <a:buFont typeface="Wingdings" charset="0"/>
                        <a:buNone/>
                        <a:tabLst/>
                      </a:pPr>
                      <a:endParaRPr kumimoji="0" lang="en-US" sz="2000" b="0" i="0" u="none" strike="noStrike" cap="none" normalizeH="0" baseline="0" dirty="0">
                        <a:ln>
                          <a:noFill/>
                        </a:ln>
                        <a:solidFill>
                          <a:schemeClr val="tx1"/>
                        </a:solidFill>
                        <a:effectLst/>
                        <a:latin typeface="Times New Roman" charset="0"/>
                        <a:ea typeface="ＭＳ Ｐゴシック" charset="0"/>
                        <a:cs typeface="ＭＳ Ｐゴシック" charset="0"/>
                      </a:endParaRPr>
                    </a:p>
                  </a:txBody>
                  <a:tcPr marL="91434" marR="91434" marT="45703" marB="45703"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Pct val="75000"/>
                        <a:buFont typeface="Wingdings" charset="0"/>
                        <a:buNone/>
                        <a:tabLst/>
                      </a:pPr>
                      <a:r>
                        <a:rPr kumimoji="0" lang="en-US" sz="2000" b="0" i="0" u="none" strike="noStrike" cap="none" normalizeH="0" baseline="0" dirty="0" smtClean="0">
                          <a:ln>
                            <a:noFill/>
                          </a:ln>
                          <a:solidFill>
                            <a:schemeClr val="tx1"/>
                          </a:solidFill>
                          <a:effectLst/>
                          <a:latin typeface="Times New Roman" charset="0"/>
                          <a:ea typeface="ＭＳ Ｐゴシック" charset="0"/>
                          <a:cs typeface="ＭＳ Ｐゴシック" charset="0"/>
                        </a:rPr>
                        <a:t> </a:t>
                      </a:r>
                      <a:endParaRPr kumimoji="0" lang="en-US" sz="2000" b="0" i="0" u="none" strike="noStrike" cap="none" normalizeH="0" baseline="0" dirty="0">
                        <a:ln>
                          <a:noFill/>
                        </a:ln>
                        <a:solidFill>
                          <a:schemeClr val="tx1"/>
                        </a:solidFill>
                        <a:effectLst/>
                        <a:latin typeface="Times New Roman" charset="0"/>
                        <a:ea typeface="ＭＳ Ｐゴシック" charset="0"/>
                        <a:cs typeface="ＭＳ Ｐゴシック" charset="0"/>
                      </a:endParaRPr>
                    </a:p>
                  </a:txBody>
                  <a:tcPr marL="91434" marR="91434" marT="45703" marB="45703"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Pct val="75000"/>
                        <a:buFont typeface="Wingdings" charset="0"/>
                        <a:buNone/>
                        <a:tabLst/>
                      </a:pPr>
                      <a:endParaRPr kumimoji="0" lang="en-US" sz="2000" b="0" i="0" u="none" strike="noStrike" cap="none" normalizeH="0" baseline="0" dirty="0">
                        <a:ln>
                          <a:noFill/>
                        </a:ln>
                        <a:solidFill>
                          <a:schemeClr val="tx1"/>
                        </a:solidFill>
                        <a:effectLst/>
                        <a:latin typeface="Times New Roman" charset="0"/>
                        <a:ea typeface="ＭＳ Ｐゴシック" charset="0"/>
                        <a:cs typeface="Times New Roman" charset="0"/>
                        <a:sym typeface="Webdings" charset="0"/>
                      </a:endParaRPr>
                    </a:p>
                  </a:txBody>
                  <a:tcPr marL="91434" marR="91434" marT="45703" marB="45703"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Pct val="75000"/>
                        <a:buFont typeface="Wingdings" charset="0"/>
                        <a:buNone/>
                        <a:tabLst>
                          <a:tab pos="398463" algn="l"/>
                        </a:tabLst>
                      </a:pPr>
                      <a:endParaRPr kumimoji="0" lang="en-US" sz="2000" b="0" i="0" u="none" strike="noStrike" cap="none" normalizeH="0" baseline="0" dirty="0">
                        <a:ln>
                          <a:noFill/>
                        </a:ln>
                        <a:solidFill>
                          <a:schemeClr val="tx1"/>
                        </a:solidFill>
                        <a:effectLst/>
                        <a:latin typeface="Times New Roman" charset="0"/>
                        <a:ea typeface="ＭＳ Ｐゴシック" charset="0"/>
                        <a:cs typeface="Times New Roman" charset="0"/>
                        <a:sym typeface="Webdings" charset="0"/>
                      </a:endParaRPr>
                    </a:p>
                  </a:txBody>
                  <a:tcPr marL="91434" marR="91434" marT="45703" marB="45703"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27822">
                <a:tc>
                  <a:txBody>
                    <a:bodyPr/>
                    <a:lstStyle/>
                    <a:p>
                      <a:pPr marL="0" marR="0" lvl="0" indent="0" algn="ctr" defTabSz="914400" rtl="0" eaLnBrk="1" fontAlgn="base" latinLnBrk="0" hangingPunct="1">
                        <a:lnSpc>
                          <a:spcPct val="100000"/>
                        </a:lnSpc>
                        <a:spcBef>
                          <a:spcPts val="0"/>
                        </a:spcBef>
                        <a:spcAft>
                          <a:spcPct val="0"/>
                        </a:spcAft>
                        <a:buClr>
                          <a:srgbClr val="A50021"/>
                        </a:buClr>
                        <a:buSzPct val="75000"/>
                        <a:buFont typeface="Wingdings" charset="0"/>
                        <a:buNone/>
                        <a:tabLst/>
                      </a:pPr>
                      <a:r>
                        <a:rPr kumimoji="0" lang="en-US" sz="2000" b="1" i="0" u="none" strike="noStrike" cap="none" normalizeH="0" baseline="0" dirty="0" smtClean="0">
                          <a:ln>
                            <a:noFill/>
                          </a:ln>
                          <a:solidFill>
                            <a:schemeClr val="tx1"/>
                          </a:solidFill>
                          <a:effectLst/>
                          <a:latin typeface="Times New Roman" charset="0"/>
                          <a:ea typeface="ＭＳ Ｐゴシック" charset="0"/>
                          <a:cs typeface="ＭＳ Ｐゴシック" charset="0"/>
                        </a:rPr>
                        <a:t>2 </a:t>
                      </a:r>
                    </a:p>
                    <a:p>
                      <a:pPr marL="0" marR="0" lvl="0" indent="0" algn="ctr" defTabSz="914400" rtl="0" eaLnBrk="1" fontAlgn="base" latinLnBrk="0" hangingPunct="1">
                        <a:lnSpc>
                          <a:spcPct val="100000"/>
                        </a:lnSpc>
                        <a:spcBef>
                          <a:spcPts val="0"/>
                        </a:spcBef>
                        <a:spcAft>
                          <a:spcPct val="0"/>
                        </a:spcAft>
                        <a:buClr>
                          <a:srgbClr val="A50021"/>
                        </a:buClr>
                        <a:buSzPct val="75000"/>
                        <a:buFont typeface="Wingdings" charset="0"/>
                        <a:buNone/>
                        <a:tabLst/>
                      </a:pPr>
                      <a:r>
                        <a:rPr kumimoji="0" lang="en-US" sz="2000" b="1" i="0" u="none" strike="noStrike" cap="none" normalizeH="0" baseline="0" dirty="0" smtClean="0">
                          <a:ln>
                            <a:noFill/>
                          </a:ln>
                          <a:solidFill>
                            <a:schemeClr val="tx1"/>
                          </a:solidFill>
                          <a:effectLst/>
                          <a:latin typeface="Times New Roman" charset="0"/>
                          <a:ea typeface="ＭＳ Ｐゴシック" charset="0"/>
                          <a:cs typeface="ＭＳ Ｐゴシック" charset="0"/>
                        </a:rPr>
                        <a:t>structured</a:t>
                      </a:r>
                      <a:endParaRPr kumimoji="0" lang="en-US" sz="2000" b="1" i="0" u="none" strike="noStrike" cap="none" normalizeH="0" baseline="0" dirty="0">
                        <a:ln>
                          <a:noFill/>
                        </a:ln>
                        <a:solidFill>
                          <a:schemeClr val="tx1"/>
                        </a:solidFill>
                        <a:effectLst/>
                        <a:latin typeface="Times New Roman" charset="0"/>
                        <a:ea typeface="ＭＳ Ｐゴシック" charset="0"/>
                        <a:cs typeface="ＭＳ Ｐゴシック" charset="0"/>
                      </a:endParaRPr>
                    </a:p>
                  </a:txBody>
                  <a:tcPr marL="91434" marR="91434" marT="45703" marB="45703"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Pct val="75000"/>
                        <a:buFont typeface="Wingdings" charset="0"/>
                        <a:buNone/>
                        <a:tabLst/>
                        <a:defRPr/>
                      </a:pPr>
                      <a:r>
                        <a:rPr kumimoji="0" lang="en-US" sz="2000" b="0" i="0" u="none" strike="noStrike" cap="none" normalizeH="0" baseline="0" dirty="0" smtClean="0">
                          <a:ln>
                            <a:noFill/>
                          </a:ln>
                          <a:solidFill>
                            <a:schemeClr val="tx1"/>
                          </a:solidFill>
                          <a:effectLst/>
                          <a:latin typeface="Times New Roman" charset="0"/>
                          <a:ea typeface="ＭＳ Ｐゴシック" charset="0"/>
                          <a:cs typeface="Times New Roman" charset="0"/>
                          <a:sym typeface="Webdings" charset="0"/>
                        </a:rPr>
                        <a:t></a:t>
                      </a:r>
                      <a:r>
                        <a:rPr kumimoji="0" lang="en-US" sz="2000" b="0" i="0" u="none" strike="noStrike" cap="none" normalizeH="0" baseline="0" dirty="0" smtClean="0">
                          <a:ln>
                            <a:noFill/>
                          </a:ln>
                          <a:solidFill>
                            <a:schemeClr val="tx1"/>
                          </a:solidFill>
                          <a:effectLst/>
                          <a:latin typeface="Times New Roman" charset="0"/>
                          <a:ea typeface="ＭＳ Ｐゴシック" charset="0"/>
                          <a:cs typeface="ＭＳ Ｐゴシック" charset="0"/>
                        </a:rPr>
                        <a:t> </a:t>
                      </a:r>
                    </a:p>
                  </a:txBody>
                  <a:tcPr marL="91434" marR="91434" marT="45703" marB="45703"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Pct val="75000"/>
                        <a:buFont typeface="Wingdings" charset="0"/>
                        <a:buNone/>
                        <a:tabLst/>
                      </a:pPr>
                      <a:r>
                        <a:rPr kumimoji="0" lang="en-US" sz="2000" b="0" i="0" u="none" strike="noStrike" cap="none" normalizeH="0" baseline="0">
                          <a:ln>
                            <a:noFill/>
                          </a:ln>
                          <a:solidFill>
                            <a:schemeClr val="tx1"/>
                          </a:solidFill>
                          <a:effectLst/>
                          <a:latin typeface="Times New Roman" charset="0"/>
                          <a:ea typeface="ＭＳ Ｐゴシック" charset="0"/>
                          <a:cs typeface="Times New Roman" charset="0"/>
                          <a:sym typeface="Webdings" charset="0"/>
                        </a:rPr>
                        <a:t></a:t>
                      </a:r>
                    </a:p>
                  </a:txBody>
                  <a:tcPr marL="91434" marR="91434" marT="45703" marB="45703"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Pct val="75000"/>
                        <a:buFont typeface="Wingdings" charset="0"/>
                        <a:buNone/>
                        <a:tabLst/>
                      </a:pPr>
                      <a:endParaRPr kumimoji="0" lang="en-US" sz="2000" b="0" i="0" u="none" strike="noStrike" cap="none" normalizeH="0" baseline="0" dirty="0">
                        <a:ln>
                          <a:noFill/>
                        </a:ln>
                        <a:solidFill>
                          <a:schemeClr val="tx1"/>
                        </a:solidFill>
                        <a:effectLst/>
                        <a:latin typeface="Times New Roman" charset="0"/>
                        <a:ea typeface="ＭＳ Ｐゴシック" charset="0"/>
                        <a:cs typeface="Times New Roman" charset="0"/>
                        <a:sym typeface="Webdings" charset="0"/>
                      </a:endParaRPr>
                    </a:p>
                  </a:txBody>
                  <a:tcPr marL="91434" marR="91434" marT="45703" marB="45703"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Pct val="75000"/>
                        <a:buFont typeface="Wingdings" charset="0"/>
                        <a:buNone/>
                        <a:tabLst/>
                      </a:pPr>
                      <a:endParaRPr kumimoji="0" lang="en-US" sz="2000" b="0" i="0" u="none" strike="noStrike" cap="none" normalizeH="0" baseline="0" dirty="0">
                        <a:ln>
                          <a:noFill/>
                        </a:ln>
                        <a:solidFill>
                          <a:schemeClr val="tx1"/>
                        </a:solidFill>
                        <a:effectLst/>
                        <a:latin typeface="Times New Roman" charset="0"/>
                        <a:ea typeface="ＭＳ Ｐゴシック" charset="0"/>
                        <a:cs typeface="ＭＳ Ｐゴシック" charset="0"/>
                      </a:endParaRPr>
                    </a:p>
                  </a:txBody>
                  <a:tcPr marL="91434" marR="91434" marT="45703" marB="45703"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761872">
                <a:tc>
                  <a:txBody>
                    <a:bodyPr/>
                    <a:lstStyle/>
                    <a:p>
                      <a:pPr marL="0" marR="0" lvl="0" indent="0" algn="ctr" defTabSz="914400" rtl="0" eaLnBrk="1" fontAlgn="base" latinLnBrk="0" hangingPunct="1">
                        <a:lnSpc>
                          <a:spcPct val="100000"/>
                        </a:lnSpc>
                        <a:spcBef>
                          <a:spcPts val="0"/>
                        </a:spcBef>
                        <a:spcAft>
                          <a:spcPct val="0"/>
                        </a:spcAft>
                        <a:buClr>
                          <a:srgbClr val="A50021"/>
                        </a:buClr>
                        <a:buSzPct val="75000"/>
                        <a:buFont typeface="Wingdings" charset="0"/>
                        <a:buNone/>
                        <a:tabLst/>
                      </a:pPr>
                      <a:r>
                        <a:rPr kumimoji="0" lang="en-US" sz="2000" b="1" i="0" u="none" strike="noStrike" cap="none" normalizeH="0" baseline="0" dirty="0" smtClean="0">
                          <a:ln>
                            <a:noFill/>
                          </a:ln>
                          <a:solidFill>
                            <a:schemeClr val="tx1"/>
                          </a:solidFill>
                          <a:effectLst/>
                          <a:latin typeface="Times New Roman" charset="0"/>
                          <a:ea typeface="ＭＳ Ｐゴシック" charset="0"/>
                          <a:cs typeface="ＭＳ Ｐゴシック" charset="0"/>
                        </a:rPr>
                        <a:t>3 </a:t>
                      </a:r>
                    </a:p>
                    <a:p>
                      <a:pPr marL="0" marR="0" lvl="0" indent="0" algn="ctr" defTabSz="914400" rtl="0" eaLnBrk="1" fontAlgn="base" latinLnBrk="0" hangingPunct="1">
                        <a:lnSpc>
                          <a:spcPct val="100000"/>
                        </a:lnSpc>
                        <a:spcBef>
                          <a:spcPts val="0"/>
                        </a:spcBef>
                        <a:spcAft>
                          <a:spcPct val="0"/>
                        </a:spcAft>
                        <a:buClr>
                          <a:srgbClr val="A50021"/>
                        </a:buClr>
                        <a:buSzPct val="75000"/>
                        <a:buFont typeface="Wingdings" charset="0"/>
                        <a:buNone/>
                        <a:tabLst/>
                      </a:pPr>
                      <a:r>
                        <a:rPr kumimoji="0" lang="en-US" sz="2000" b="1" i="0" u="none" strike="noStrike" cap="none" normalizeH="0" baseline="0" dirty="0" smtClean="0">
                          <a:ln>
                            <a:noFill/>
                          </a:ln>
                          <a:solidFill>
                            <a:schemeClr val="tx1"/>
                          </a:solidFill>
                          <a:effectLst/>
                          <a:latin typeface="Times New Roman" charset="0"/>
                          <a:ea typeface="ＭＳ Ｐゴシック" charset="0"/>
                          <a:cs typeface="ＭＳ Ｐゴシック" charset="0"/>
                        </a:rPr>
                        <a:t>guided</a:t>
                      </a:r>
                      <a:endParaRPr kumimoji="0" lang="en-US" sz="2000" b="1" i="0" u="none" strike="noStrike" cap="none" normalizeH="0" baseline="0" dirty="0">
                        <a:ln>
                          <a:noFill/>
                        </a:ln>
                        <a:solidFill>
                          <a:schemeClr val="tx1"/>
                        </a:solidFill>
                        <a:effectLst/>
                        <a:latin typeface="Times New Roman" charset="0"/>
                        <a:ea typeface="ＭＳ Ｐゴシック" charset="0"/>
                        <a:cs typeface="ＭＳ Ｐゴシック" charset="0"/>
                      </a:endParaRPr>
                    </a:p>
                  </a:txBody>
                  <a:tcPr marL="91434" marR="91434" marT="45703" marB="45703"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Pct val="75000"/>
                        <a:buFont typeface="Wingdings" charset="0"/>
                        <a:buNone/>
                        <a:tabLst/>
                      </a:pPr>
                      <a:r>
                        <a:rPr kumimoji="0" lang="en-US" sz="2000" b="0" i="0" u="none" strike="noStrike" cap="none" normalizeH="0" baseline="0" dirty="0" smtClean="0">
                          <a:ln>
                            <a:noFill/>
                          </a:ln>
                          <a:solidFill>
                            <a:schemeClr val="tx1"/>
                          </a:solidFill>
                          <a:effectLst/>
                          <a:latin typeface="Times New Roman" charset="0"/>
                          <a:ea typeface="ＭＳ Ｐゴシック" charset="0"/>
                          <a:cs typeface="Times New Roman" charset="0"/>
                          <a:sym typeface="Webdings" charset="0"/>
                        </a:rPr>
                        <a:t></a:t>
                      </a:r>
                      <a:endParaRPr kumimoji="0" lang="en-US" sz="2000" b="0" i="0" u="none" strike="noStrike" cap="none" normalizeH="0" baseline="0" dirty="0">
                        <a:ln>
                          <a:noFill/>
                        </a:ln>
                        <a:solidFill>
                          <a:schemeClr val="tx1"/>
                        </a:solidFill>
                        <a:effectLst/>
                        <a:latin typeface="Times New Roman" charset="0"/>
                        <a:ea typeface="ＭＳ Ｐゴシック" charset="0"/>
                        <a:cs typeface="Times New Roman" charset="0"/>
                        <a:sym typeface="Webdings" charset="0"/>
                      </a:endParaRPr>
                    </a:p>
                  </a:txBody>
                  <a:tcPr marL="91434" marR="91434" marT="45703" marB="45703"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Pct val="75000"/>
                        <a:buFont typeface="Wingdings" charset="0"/>
                        <a:buNone/>
                        <a:tabLst/>
                      </a:pPr>
                      <a:r>
                        <a:rPr kumimoji="0" lang="en-US" sz="2000" b="0" i="0" u="none" strike="noStrike" cap="none" normalizeH="0" baseline="0" dirty="0">
                          <a:ln>
                            <a:noFill/>
                          </a:ln>
                          <a:solidFill>
                            <a:schemeClr val="tx1"/>
                          </a:solidFill>
                          <a:effectLst/>
                          <a:latin typeface="Times New Roman" charset="0"/>
                          <a:ea typeface="ＭＳ Ｐゴシック" charset="0"/>
                          <a:cs typeface="Times New Roman" charset="0"/>
                          <a:sym typeface="Webdings" charset="0"/>
                        </a:rPr>
                        <a:t></a:t>
                      </a:r>
                    </a:p>
                  </a:txBody>
                  <a:tcPr marL="91434" marR="91434" marT="45703" marB="45703"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Pct val="75000"/>
                        <a:buFont typeface="Wingdings" charset="0"/>
                        <a:buNone/>
                        <a:tabLst/>
                        <a:defRPr/>
                      </a:pPr>
                      <a:r>
                        <a:rPr kumimoji="0" lang="en-US" sz="2000" b="0" i="0" u="none" strike="noStrike" cap="none" normalizeH="0" baseline="0" dirty="0" smtClean="0">
                          <a:ln>
                            <a:noFill/>
                          </a:ln>
                          <a:solidFill>
                            <a:schemeClr val="tx1"/>
                          </a:solidFill>
                          <a:effectLst/>
                          <a:latin typeface="Times New Roman" charset="0"/>
                          <a:ea typeface="ＭＳ Ｐゴシック" charset="0"/>
                          <a:cs typeface="Times New Roman" charset="0"/>
                          <a:sym typeface="Webdings" charset="0"/>
                        </a:rPr>
                        <a:t></a:t>
                      </a:r>
                    </a:p>
                    <a:p>
                      <a:pPr marL="0" marR="0" lvl="0" indent="0" algn="ctr" defTabSz="914400" rtl="0" eaLnBrk="1" fontAlgn="base" latinLnBrk="0" hangingPunct="1">
                        <a:lnSpc>
                          <a:spcPct val="100000"/>
                        </a:lnSpc>
                        <a:spcBef>
                          <a:spcPct val="20000"/>
                        </a:spcBef>
                        <a:spcAft>
                          <a:spcPct val="0"/>
                        </a:spcAft>
                        <a:buClr>
                          <a:srgbClr val="A50021"/>
                        </a:buClr>
                        <a:buSzPct val="75000"/>
                        <a:buFont typeface="Wingdings" charset="0"/>
                        <a:buNone/>
                        <a:tabLst/>
                      </a:pPr>
                      <a:endParaRPr kumimoji="0" lang="en-US" sz="2000" b="0" i="0" u="none" strike="noStrike" cap="none" normalizeH="0" baseline="0" dirty="0">
                        <a:ln>
                          <a:noFill/>
                        </a:ln>
                        <a:solidFill>
                          <a:schemeClr val="tx1"/>
                        </a:solidFill>
                        <a:effectLst/>
                        <a:latin typeface="Times New Roman" charset="0"/>
                        <a:ea typeface="ＭＳ Ｐゴシック" charset="0"/>
                        <a:cs typeface="ＭＳ Ｐゴシック" charset="0"/>
                      </a:endParaRPr>
                    </a:p>
                  </a:txBody>
                  <a:tcPr marL="91434" marR="91434" marT="45703" marB="45703"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Pct val="75000"/>
                        <a:buFont typeface="Wingdings" charset="0"/>
                        <a:buNone/>
                        <a:tabLst/>
                      </a:pPr>
                      <a:endParaRPr kumimoji="0" lang="en-US" sz="2000" b="0" i="0" u="none" strike="noStrike" cap="none" normalizeH="0" baseline="0" dirty="0">
                        <a:ln>
                          <a:noFill/>
                        </a:ln>
                        <a:solidFill>
                          <a:schemeClr val="tx1"/>
                        </a:solidFill>
                        <a:effectLst/>
                        <a:latin typeface="Times New Roman" charset="0"/>
                        <a:ea typeface="ＭＳ Ｐゴシック" charset="0"/>
                        <a:cs typeface="ＭＳ Ｐゴシック" charset="0"/>
                      </a:endParaRPr>
                    </a:p>
                  </a:txBody>
                  <a:tcPr marL="91434" marR="91434" marT="45703" marB="45703"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761872">
                <a:tc>
                  <a:txBody>
                    <a:bodyPr/>
                    <a:lstStyle/>
                    <a:p>
                      <a:pPr marL="0" marR="0" lvl="0" indent="0" algn="ctr" defTabSz="914400" rtl="0" eaLnBrk="1" fontAlgn="base" latinLnBrk="0" hangingPunct="1">
                        <a:lnSpc>
                          <a:spcPct val="100000"/>
                        </a:lnSpc>
                        <a:spcBef>
                          <a:spcPts val="0"/>
                        </a:spcBef>
                        <a:spcAft>
                          <a:spcPct val="0"/>
                        </a:spcAft>
                        <a:buClr>
                          <a:srgbClr val="A50021"/>
                        </a:buClr>
                        <a:buSzPct val="75000"/>
                        <a:buFont typeface="Wingdings" charset="0"/>
                        <a:buNone/>
                        <a:tabLst/>
                      </a:pPr>
                      <a:r>
                        <a:rPr kumimoji="0" lang="en-US" sz="2000" b="1" i="0" u="none" strike="noStrike" cap="none" normalizeH="0" baseline="0" dirty="0" smtClean="0">
                          <a:ln>
                            <a:noFill/>
                          </a:ln>
                          <a:solidFill>
                            <a:schemeClr val="tx1"/>
                          </a:solidFill>
                          <a:effectLst/>
                          <a:latin typeface="Times New Roman" charset="0"/>
                          <a:ea typeface="ＭＳ Ｐゴシック" charset="0"/>
                          <a:cs typeface="ＭＳ Ｐゴシック" charset="0"/>
                        </a:rPr>
                        <a:t>4 </a:t>
                      </a:r>
                    </a:p>
                    <a:p>
                      <a:pPr marL="0" marR="0" lvl="0" indent="0" algn="ctr" defTabSz="914400" rtl="0" eaLnBrk="1" fontAlgn="base" latinLnBrk="0" hangingPunct="1">
                        <a:lnSpc>
                          <a:spcPct val="100000"/>
                        </a:lnSpc>
                        <a:spcBef>
                          <a:spcPts val="0"/>
                        </a:spcBef>
                        <a:spcAft>
                          <a:spcPct val="0"/>
                        </a:spcAft>
                        <a:buClr>
                          <a:srgbClr val="A50021"/>
                        </a:buClr>
                        <a:buSzPct val="75000"/>
                        <a:buFont typeface="Wingdings" charset="0"/>
                        <a:buNone/>
                        <a:tabLst/>
                      </a:pPr>
                      <a:r>
                        <a:rPr kumimoji="0" lang="en-US" sz="2000" b="1" i="0" u="none" strike="noStrike" cap="none" normalizeH="0" baseline="0" dirty="0" smtClean="0">
                          <a:ln>
                            <a:noFill/>
                          </a:ln>
                          <a:solidFill>
                            <a:schemeClr val="tx1"/>
                          </a:solidFill>
                          <a:effectLst/>
                          <a:latin typeface="Times New Roman" charset="0"/>
                          <a:ea typeface="ＭＳ Ｐゴシック" charset="0"/>
                          <a:cs typeface="ＭＳ Ｐゴシック" charset="0"/>
                        </a:rPr>
                        <a:t>open</a:t>
                      </a:r>
                      <a:endParaRPr kumimoji="0" lang="en-US" sz="2000" b="1" i="0" u="none" strike="noStrike" cap="none" normalizeH="0" baseline="0" dirty="0">
                        <a:ln>
                          <a:noFill/>
                        </a:ln>
                        <a:solidFill>
                          <a:schemeClr val="tx1"/>
                        </a:solidFill>
                        <a:effectLst/>
                        <a:latin typeface="Times New Roman" charset="0"/>
                        <a:ea typeface="ＭＳ Ｐゴシック" charset="0"/>
                        <a:cs typeface="ＭＳ Ｐゴシック" charset="0"/>
                      </a:endParaRPr>
                    </a:p>
                  </a:txBody>
                  <a:tcPr marL="91434" marR="91434" marT="45703" marB="45703"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Pct val="75000"/>
                        <a:buFont typeface="Wingdings" charset="0"/>
                        <a:buNone/>
                        <a:tabLst/>
                      </a:pPr>
                      <a:r>
                        <a:rPr kumimoji="0" lang="en-US" sz="2000" b="0" i="0" u="none" strike="noStrike" cap="none" normalizeH="0" baseline="0" dirty="0" smtClean="0">
                          <a:ln>
                            <a:noFill/>
                          </a:ln>
                          <a:solidFill>
                            <a:schemeClr val="tx1"/>
                          </a:solidFill>
                          <a:effectLst/>
                          <a:latin typeface="Times New Roman" charset="0"/>
                          <a:ea typeface="ＭＳ Ｐゴシック" charset="0"/>
                          <a:cs typeface="Times New Roman" charset="0"/>
                          <a:sym typeface="Webdings" charset="0"/>
                        </a:rPr>
                        <a:t></a:t>
                      </a:r>
                      <a:endParaRPr kumimoji="0" lang="en-US" sz="2000" b="0" i="0" u="none" strike="noStrike" cap="none" normalizeH="0" baseline="0" dirty="0">
                        <a:ln>
                          <a:noFill/>
                        </a:ln>
                        <a:solidFill>
                          <a:schemeClr val="tx1"/>
                        </a:solidFill>
                        <a:effectLst/>
                        <a:latin typeface="Times New Roman" charset="0"/>
                        <a:ea typeface="ＭＳ Ｐゴシック" charset="0"/>
                        <a:cs typeface="ＭＳ Ｐゴシック" charset="0"/>
                      </a:endParaRPr>
                    </a:p>
                  </a:txBody>
                  <a:tcPr marL="91434" marR="91434" marT="45703" marB="45703"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Pct val="75000"/>
                        <a:buFont typeface="Wingdings" charset="0"/>
                        <a:buNone/>
                        <a:tabLst/>
                        <a:defRPr/>
                      </a:pPr>
                      <a:r>
                        <a:rPr kumimoji="0" lang="en-US" sz="2000" b="0" i="0" u="none" strike="noStrike" cap="none" normalizeH="0" baseline="0" dirty="0" smtClean="0">
                          <a:ln>
                            <a:noFill/>
                          </a:ln>
                          <a:solidFill>
                            <a:schemeClr val="tx1"/>
                          </a:solidFill>
                          <a:effectLst/>
                          <a:latin typeface="Times New Roman" charset="0"/>
                          <a:ea typeface="ＭＳ Ｐゴシック" charset="0"/>
                          <a:cs typeface="Times New Roman" charset="0"/>
                          <a:sym typeface="Webdings" charset="0"/>
                        </a:rPr>
                        <a:t></a:t>
                      </a:r>
                    </a:p>
                    <a:p>
                      <a:pPr marL="0" marR="0" lvl="0" indent="0" algn="ctr" defTabSz="914400" rtl="0" eaLnBrk="1" fontAlgn="base" latinLnBrk="0" hangingPunct="1">
                        <a:lnSpc>
                          <a:spcPct val="100000"/>
                        </a:lnSpc>
                        <a:spcBef>
                          <a:spcPct val="20000"/>
                        </a:spcBef>
                        <a:spcAft>
                          <a:spcPct val="0"/>
                        </a:spcAft>
                        <a:buClr>
                          <a:srgbClr val="A50021"/>
                        </a:buClr>
                        <a:buSzPct val="75000"/>
                        <a:buFont typeface="Wingdings" charset="0"/>
                        <a:buNone/>
                        <a:tabLst/>
                      </a:pPr>
                      <a:endParaRPr kumimoji="0" lang="en-US" sz="2000" b="0" i="0" u="none" strike="noStrike" cap="none" normalizeH="0" baseline="0" dirty="0">
                        <a:ln>
                          <a:noFill/>
                        </a:ln>
                        <a:solidFill>
                          <a:schemeClr val="tx1"/>
                        </a:solidFill>
                        <a:effectLst/>
                        <a:latin typeface="Times New Roman" charset="0"/>
                        <a:ea typeface="ＭＳ Ｐゴシック" charset="0"/>
                        <a:cs typeface="ＭＳ Ｐゴシック" charset="0"/>
                      </a:endParaRPr>
                    </a:p>
                  </a:txBody>
                  <a:tcPr marL="91434" marR="91434" marT="45703" marB="45703"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Pct val="75000"/>
                        <a:buFont typeface="Wingdings" charset="0"/>
                        <a:buNone/>
                        <a:tabLst/>
                        <a:defRPr/>
                      </a:pPr>
                      <a:r>
                        <a:rPr kumimoji="0" lang="en-US" sz="2000" b="0" i="0" u="none" strike="noStrike" cap="none" normalizeH="0" baseline="0" dirty="0" smtClean="0">
                          <a:ln>
                            <a:noFill/>
                          </a:ln>
                          <a:solidFill>
                            <a:schemeClr val="tx1"/>
                          </a:solidFill>
                          <a:effectLst/>
                          <a:latin typeface="Times New Roman" charset="0"/>
                          <a:ea typeface="ＭＳ Ｐゴシック" charset="0"/>
                          <a:cs typeface="Times New Roman" charset="0"/>
                          <a:sym typeface="Webdings" charset="0"/>
                        </a:rPr>
                        <a:t></a:t>
                      </a:r>
                    </a:p>
                    <a:p>
                      <a:pPr marL="0" marR="0" lvl="0" indent="0" algn="ctr" defTabSz="914400" rtl="0" eaLnBrk="1" fontAlgn="base" latinLnBrk="0" hangingPunct="1">
                        <a:lnSpc>
                          <a:spcPct val="100000"/>
                        </a:lnSpc>
                        <a:spcBef>
                          <a:spcPct val="20000"/>
                        </a:spcBef>
                        <a:spcAft>
                          <a:spcPct val="0"/>
                        </a:spcAft>
                        <a:buClr>
                          <a:srgbClr val="A50021"/>
                        </a:buClr>
                        <a:buSzPct val="75000"/>
                        <a:buFont typeface="Wingdings" charset="0"/>
                        <a:buNone/>
                        <a:tabLst/>
                      </a:pPr>
                      <a:endParaRPr kumimoji="0" lang="en-US" sz="2000" b="0" i="0" u="none" strike="noStrike" cap="none" normalizeH="0" baseline="0" dirty="0">
                        <a:ln>
                          <a:noFill/>
                        </a:ln>
                        <a:solidFill>
                          <a:schemeClr val="tx1"/>
                        </a:solidFill>
                        <a:effectLst/>
                        <a:latin typeface="Times New Roman" charset="0"/>
                        <a:ea typeface="ＭＳ Ｐゴシック" charset="0"/>
                        <a:cs typeface="ＭＳ Ｐゴシック" charset="0"/>
                      </a:endParaRPr>
                    </a:p>
                  </a:txBody>
                  <a:tcPr marL="91434" marR="91434" marT="45703" marB="45703"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A50021"/>
                        </a:buClr>
                        <a:buSzPct val="75000"/>
                        <a:buFont typeface="Wingdings" charset="0"/>
                        <a:buNone/>
                        <a:tabLst/>
                        <a:defRPr/>
                      </a:pPr>
                      <a:r>
                        <a:rPr kumimoji="0" lang="en-US" sz="2000" b="0" i="0" u="none" strike="noStrike" cap="none" normalizeH="0" baseline="0" dirty="0" smtClean="0">
                          <a:ln>
                            <a:noFill/>
                          </a:ln>
                          <a:solidFill>
                            <a:schemeClr val="tx1"/>
                          </a:solidFill>
                          <a:effectLst/>
                          <a:latin typeface="Times New Roman" charset="0"/>
                          <a:ea typeface="ＭＳ Ｐゴシック" charset="0"/>
                          <a:cs typeface="Times New Roman" charset="0"/>
                          <a:sym typeface="Webdings" charset="0"/>
                        </a:rPr>
                        <a:t></a:t>
                      </a:r>
                    </a:p>
                    <a:p>
                      <a:pPr marL="0" marR="0" lvl="0" indent="0" algn="ctr" defTabSz="914400" rtl="0" eaLnBrk="1" fontAlgn="base" latinLnBrk="0" hangingPunct="1">
                        <a:lnSpc>
                          <a:spcPct val="100000"/>
                        </a:lnSpc>
                        <a:spcBef>
                          <a:spcPct val="20000"/>
                        </a:spcBef>
                        <a:spcAft>
                          <a:spcPct val="0"/>
                        </a:spcAft>
                        <a:buClr>
                          <a:srgbClr val="A50021"/>
                        </a:buClr>
                        <a:buSzPct val="75000"/>
                        <a:buFont typeface="Wingdings" charset="0"/>
                        <a:buNone/>
                        <a:tabLst/>
                      </a:pPr>
                      <a:endParaRPr kumimoji="0" lang="en-US" sz="2000" b="0" i="0" u="none" strike="noStrike" cap="none" normalizeH="0" baseline="0" dirty="0">
                        <a:ln>
                          <a:noFill/>
                        </a:ln>
                        <a:solidFill>
                          <a:schemeClr val="tx1"/>
                        </a:solidFill>
                        <a:effectLst/>
                        <a:latin typeface="Times New Roman" charset="0"/>
                        <a:ea typeface="ＭＳ Ｐゴシック" charset="0"/>
                        <a:cs typeface="ＭＳ Ｐゴシック" charset="0"/>
                      </a:endParaRPr>
                    </a:p>
                  </a:txBody>
                  <a:tcPr marL="91434" marR="91434" marT="45703" marB="45703"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grpSp>
        <p:nvGrpSpPr>
          <p:cNvPr id="4136" name="Group 6"/>
          <p:cNvGrpSpPr>
            <a:grpSpLocks/>
          </p:cNvGrpSpPr>
          <p:nvPr/>
        </p:nvGrpSpPr>
        <p:grpSpPr bwMode="auto">
          <a:xfrm>
            <a:off x="0" y="0"/>
            <a:ext cx="9144000" cy="974725"/>
            <a:chOff x="0" y="0"/>
            <a:chExt cx="9144000" cy="974725"/>
          </a:xfrm>
        </p:grpSpPr>
        <p:pic>
          <p:nvPicPr>
            <p:cNvPr id="4137" name="Picture 5" descr="bg-header_smal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974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138" name="Picture 6" descr="log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4300" y="114300"/>
              <a:ext cx="2003425" cy="7699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Tree>
    <p:extLst>
      <p:ext uri="{BB962C8B-B14F-4D97-AF65-F5344CB8AC3E}">
        <p14:creationId xmlns:p14="http://schemas.microsoft.com/office/powerpoint/2010/main" val="862074959"/>
      </p:ext>
    </p:extLst>
  </p:cSld>
  <p:clrMapOvr>
    <a:masterClrMapping/>
  </p:clrMapOvr>
  <p:transition spd="slow"/>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98488"/>
            <a:ext cx="8229600" cy="1196975"/>
          </a:xfrm>
        </p:spPr>
        <p:txBody>
          <a:bodyPr rtlCol="0">
            <a:normAutofit fontScale="90000"/>
          </a:bodyPr>
          <a:lstStyle/>
          <a:p>
            <a:pPr fontAlgn="auto">
              <a:spcAft>
                <a:spcPts val="1200"/>
              </a:spcAft>
              <a:defRPr/>
            </a:pPr>
            <a:r>
              <a:rPr lang="en-US" dirty="0" smtClean="0">
                <a:ea typeface="+mj-ea"/>
                <a:cs typeface="+mj-cs"/>
              </a:rPr>
              <a:t/>
            </a:r>
            <a:br>
              <a:rPr lang="en-US" dirty="0" smtClean="0">
                <a:ea typeface="+mj-ea"/>
                <a:cs typeface="+mj-cs"/>
              </a:rPr>
            </a:br>
            <a:r>
              <a:rPr lang="en-US" dirty="0" smtClean="0">
                <a:latin typeface="Times New Roman"/>
                <a:ea typeface="+mj-ea"/>
                <a:cs typeface="Times New Roman"/>
              </a:rPr>
              <a:t>Importance of </a:t>
            </a:r>
            <a:r>
              <a:rPr lang="en-US" dirty="0">
                <a:latin typeface="Times New Roman"/>
                <a:ea typeface="+mj-ea"/>
                <a:cs typeface="Times New Roman"/>
              </a:rPr>
              <a:t>I</a:t>
            </a:r>
            <a:r>
              <a:rPr lang="en-US" dirty="0" smtClean="0">
                <a:latin typeface="Times New Roman"/>
                <a:ea typeface="+mj-ea"/>
                <a:cs typeface="Times New Roman"/>
              </a:rPr>
              <a:t>nquiry </a:t>
            </a:r>
            <a:r>
              <a:rPr lang="en-US" dirty="0">
                <a:latin typeface="Times New Roman"/>
                <a:ea typeface="+mj-ea"/>
                <a:cs typeface="Times New Roman"/>
              </a:rPr>
              <a:t>T</a:t>
            </a:r>
            <a:r>
              <a:rPr lang="en-US" dirty="0" smtClean="0">
                <a:latin typeface="Times New Roman"/>
                <a:ea typeface="+mj-ea"/>
                <a:cs typeface="Times New Roman"/>
              </a:rPr>
              <a:t>eaching</a:t>
            </a:r>
            <a:endParaRPr lang="en-US" dirty="0">
              <a:latin typeface="Times New Roman"/>
              <a:ea typeface="+mj-ea"/>
              <a:cs typeface="Times New Roman"/>
            </a:endParaRPr>
          </a:p>
        </p:txBody>
      </p:sp>
      <p:sp>
        <p:nvSpPr>
          <p:cNvPr id="3" name="Content Placeholder 2"/>
          <p:cNvSpPr>
            <a:spLocks noGrp="1"/>
          </p:cNvSpPr>
          <p:nvPr>
            <p:ph idx="1"/>
          </p:nvPr>
        </p:nvSpPr>
        <p:spPr>
          <a:xfrm>
            <a:off x="457200" y="2141538"/>
            <a:ext cx="8229600" cy="3984625"/>
          </a:xfrm>
        </p:spPr>
        <p:txBody>
          <a:bodyPr/>
          <a:lstStyle/>
          <a:p>
            <a:pPr>
              <a:spcAft>
                <a:spcPts val="600"/>
              </a:spcAft>
            </a:pPr>
            <a:r>
              <a:rPr lang="en-US" dirty="0">
                <a:latin typeface="Times New Roman"/>
                <a:cs typeface="Times New Roman"/>
              </a:rPr>
              <a:t>Conceptual understanding </a:t>
            </a:r>
            <a:r>
              <a:rPr lang="en-US" sz="1800" dirty="0">
                <a:latin typeface="Times New Roman"/>
                <a:cs typeface="Times New Roman"/>
              </a:rPr>
              <a:t>(</a:t>
            </a:r>
            <a:r>
              <a:rPr lang="en-US" sz="1800" dirty="0" err="1">
                <a:latin typeface="Times New Roman"/>
                <a:cs typeface="Times New Roman"/>
              </a:rPr>
              <a:t>Minner</a:t>
            </a:r>
            <a:r>
              <a:rPr lang="en-US" sz="1800" dirty="0">
                <a:latin typeface="Times New Roman"/>
                <a:cs typeface="Times New Roman"/>
              </a:rPr>
              <a:t>, </a:t>
            </a:r>
            <a:r>
              <a:rPr lang="en-US" sz="1800" dirty="0" smtClean="0">
                <a:latin typeface="Times New Roman"/>
                <a:cs typeface="Times New Roman"/>
              </a:rPr>
              <a:t>Levy, </a:t>
            </a:r>
            <a:r>
              <a:rPr lang="en-US" sz="1800" dirty="0">
                <a:latin typeface="Times New Roman"/>
                <a:cs typeface="Times New Roman"/>
              </a:rPr>
              <a:t>&amp; </a:t>
            </a:r>
            <a:r>
              <a:rPr lang="en-US" sz="1800" dirty="0" smtClean="0">
                <a:latin typeface="Times New Roman"/>
                <a:cs typeface="Times New Roman"/>
              </a:rPr>
              <a:t>Century, </a:t>
            </a:r>
            <a:r>
              <a:rPr lang="en-US" sz="1800" dirty="0">
                <a:latin typeface="Times New Roman"/>
                <a:cs typeface="Times New Roman"/>
              </a:rPr>
              <a:t>2010)</a:t>
            </a:r>
          </a:p>
          <a:p>
            <a:pPr>
              <a:spcAft>
                <a:spcPts val="600"/>
              </a:spcAft>
            </a:pPr>
            <a:r>
              <a:rPr lang="en-US" dirty="0">
                <a:latin typeface="Times New Roman"/>
                <a:cs typeface="Times New Roman"/>
              </a:rPr>
              <a:t>Interest in science </a:t>
            </a:r>
            <a:r>
              <a:rPr lang="en-US" sz="1800" dirty="0">
                <a:latin typeface="Times New Roman"/>
                <a:cs typeface="Times New Roman"/>
              </a:rPr>
              <a:t>(Gibson &amp; Chase, 2002)</a:t>
            </a:r>
          </a:p>
          <a:p>
            <a:pPr>
              <a:spcAft>
                <a:spcPts val="600"/>
              </a:spcAft>
            </a:pPr>
            <a:r>
              <a:rPr lang="en-US" dirty="0">
                <a:latin typeface="Times New Roman"/>
                <a:cs typeface="Times New Roman"/>
              </a:rPr>
              <a:t>Nature of science understanding </a:t>
            </a:r>
            <a:r>
              <a:rPr lang="en-US" sz="1800" dirty="0">
                <a:latin typeface="Times New Roman"/>
                <a:cs typeface="Times New Roman"/>
              </a:rPr>
              <a:t>(NRC, 2012)</a:t>
            </a:r>
          </a:p>
          <a:p>
            <a:pPr>
              <a:spcAft>
                <a:spcPts val="600"/>
              </a:spcAft>
            </a:pPr>
            <a:r>
              <a:rPr lang="en-US" dirty="0">
                <a:latin typeface="Times New Roman"/>
                <a:cs typeface="Times New Roman"/>
              </a:rPr>
              <a:t>Future scientists </a:t>
            </a:r>
            <a:r>
              <a:rPr lang="en-US" sz="1800" dirty="0">
                <a:latin typeface="Times New Roman"/>
                <a:cs typeface="Times New Roman"/>
              </a:rPr>
              <a:t>(Lave &amp; Wenger, 1991)</a:t>
            </a:r>
          </a:p>
          <a:p>
            <a:endParaRPr lang="en-US" dirty="0">
              <a:latin typeface="Times New Roman"/>
              <a:cs typeface="Times New Roman"/>
            </a:endParaRPr>
          </a:p>
          <a:p>
            <a:endParaRPr lang="en-US" dirty="0">
              <a:latin typeface="Calibri" charset="0"/>
            </a:endParaRPr>
          </a:p>
        </p:txBody>
      </p:sp>
      <p:grpSp>
        <p:nvGrpSpPr>
          <p:cNvPr id="5123" name="Group 6"/>
          <p:cNvGrpSpPr>
            <a:grpSpLocks/>
          </p:cNvGrpSpPr>
          <p:nvPr/>
        </p:nvGrpSpPr>
        <p:grpSpPr bwMode="auto">
          <a:xfrm>
            <a:off x="0" y="0"/>
            <a:ext cx="9144000" cy="974725"/>
            <a:chOff x="0" y="0"/>
            <a:chExt cx="9144000" cy="974725"/>
          </a:xfrm>
        </p:grpSpPr>
        <p:pic>
          <p:nvPicPr>
            <p:cNvPr id="5124" name="Picture 5" descr="bg-header_smal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974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125" name="Picture 6" descr="log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4300" y="114300"/>
              <a:ext cx="2003425" cy="7699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Tree>
    <p:extLst>
      <p:ext uri="{BB962C8B-B14F-4D97-AF65-F5344CB8AC3E}">
        <p14:creationId xmlns:p14="http://schemas.microsoft.com/office/powerpoint/2010/main" val="16020237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79513"/>
            <a:ext cx="8229600" cy="5314950"/>
          </a:xfrm>
        </p:spPr>
        <p:txBody>
          <a:bodyPr rtlCol="0">
            <a:normAutofit/>
          </a:bodyPr>
          <a:lstStyle/>
          <a:p>
            <a:pPr marL="0" indent="0" algn="ctr" fontAlgn="auto">
              <a:spcAft>
                <a:spcPts val="1200"/>
              </a:spcAft>
              <a:buFont typeface="Arial"/>
              <a:buNone/>
              <a:defRPr/>
            </a:pPr>
            <a:r>
              <a:rPr lang="en-US" sz="4000" dirty="0" smtClean="0">
                <a:latin typeface="Times New Roman"/>
                <a:ea typeface="+mn-ea"/>
                <a:cs typeface="Times New Roman"/>
              </a:rPr>
              <a:t>Barriers, Barriers and More Barriers!</a:t>
            </a:r>
          </a:p>
          <a:p>
            <a:pPr fontAlgn="auto">
              <a:spcAft>
                <a:spcPts val="600"/>
              </a:spcAft>
              <a:buFont typeface="Arial"/>
              <a:buChar char="•"/>
              <a:defRPr/>
            </a:pPr>
            <a:r>
              <a:rPr lang="en-US" dirty="0" smtClean="0">
                <a:latin typeface="Times New Roman"/>
                <a:ea typeface="+mn-ea"/>
                <a:cs typeface="Times New Roman"/>
              </a:rPr>
              <a:t>Limited scientific inquiry experience </a:t>
            </a:r>
            <a:r>
              <a:rPr lang="en-US" sz="1800" dirty="0" smtClean="0">
                <a:latin typeface="Times New Roman"/>
                <a:ea typeface="+mn-ea"/>
                <a:cs typeface="Times New Roman"/>
              </a:rPr>
              <a:t>(Morrison, 2013)</a:t>
            </a:r>
          </a:p>
          <a:p>
            <a:pPr fontAlgn="auto">
              <a:spcAft>
                <a:spcPts val="600"/>
              </a:spcAft>
              <a:buFont typeface="Arial"/>
              <a:buChar char="•"/>
              <a:defRPr/>
            </a:pPr>
            <a:r>
              <a:rPr lang="en-US" dirty="0" smtClean="0">
                <a:latin typeface="Times New Roman"/>
                <a:ea typeface="+mn-ea"/>
                <a:cs typeface="Times New Roman"/>
              </a:rPr>
              <a:t>Limited content knowledge </a:t>
            </a:r>
            <a:r>
              <a:rPr lang="en-US" sz="1800" dirty="0" smtClean="0">
                <a:latin typeface="Times New Roman"/>
                <a:ea typeface="+mn-ea"/>
                <a:cs typeface="Times New Roman"/>
              </a:rPr>
              <a:t>(Crawford, 2007)</a:t>
            </a:r>
          </a:p>
          <a:p>
            <a:pPr fontAlgn="auto">
              <a:spcAft>
                <a:spcPts val="600"/>
              </a:spcAft>
              <a:buFont typeface="Arial"/>
              <a:buChar char="•"/>
              <a:defRPr/>
            </a:pPr>
            <a:r>
              <a:rPr lang="en-US" dirty="0" smtClean="0">
                <a:latin typeface="Times New Roman"/>
                <a:ea typeface="+mn-ea"/>
                <a:cs typeface="Times New Roman"/>
              </a:rPr>
              <a:t>Limited instructional time </a:t>
            </a:r>
            <a:r>
              <a:rPr lang="en-US" sz="1800" dirty="0" smtClean="0">
                <a:latin typeface="Times New Roman"/>
                <a:ea typeface="+mn-ea"/>
                <a:cs typeface="Times New Roman"/>
              </a:rPr>
              <a:t>(Cheung, 2007)</a:t>
            </a:r>
          </a:p>
          <a:p>
            <a:pPr fontAlgn="auto">
              <a:spcAft>
                <a:spcPts val="600"/>
              </a:spcAft>
              <a:buFont typeface="Arial"/>
              <a:buChar char="•"/>
              <a:defRPr/>
            </a:pPr>
            <a:r>
              <a:rPr lang="en-US" dirty="0" smtClean="0">
                <a:latin typeface="Times New Roman"/>
                <a:ea typeface="+mn-ea"/>
                <a:cs typeface="Times New Roman"/>
              </a:rPr>
              <a:t>Beliefs/Alternative conceptions </a:t>
            </a:r>
          </a:p>
          <a:p>
            <a:pPr lvl="1" fontAlgn="auto">
              <a:spcAft>
                <a:spcPts val="600"/>
              </a:spcAft>
              <a:buFont typeface="Arial"/>
              <a:buChar char="–"/>
              <a:defRPr/>
            </a:pPr>
            <a:r>
              <a:rPr lang="en-US" dirty="0" smtClean="0">
                <a:latin typeface="Times New Roman"/>
                <a:ea typeface="+mn-ea"/>
                <a:cs typeface="Times New Roman"/>
              </a:rPr>
              <a:t>Inquiry is…. </a:t>
            </a:r>
            <a:r>
              <a:rPr lang="en-US" sz="1800" dirty="0" smtClean="0">
                <a:latin typeface="Times New Roman"/>
                <a:ea typeface="+mn-ea"/>
                <a:cs typeface="Times New Roman"/>
              </a:rPr>
              <a:t>(Anderson, 2002)</a:t>
            </a:r>
            <a:endParaRPr lang="en-US" dirty="0" smtClean="0">
              <a:latin typeface="Times New Roman"/>
              <a:ea typeface="+mn-ea"/>
              <a:cs typeface="Times New Roman"/>
            </a:endParaRPr>
          </a:p>
          <a:p>
            <a:pPr lvl="1" fontAlgn="auto">
              <a:spcAft>
                <a:spcPts val="600"/>
              </a:spcAft>
              <a:buFont typeface="Arial"/>
              <a:buChar char="–"/>
              <a:defRPr/>
            </a:pPr>
            <a:r>
              <a:rPr lang="en-US" dirty="0" smtClean="0">
                <a:latin typeface="Times New Roman"/>
                <a:ea typeface="+mn-ea"/>
                <a:cs typeface="Times New Roman"/>
              </a:rPr>
              <a:t>Standardized curriculum/tests </a:t>
            </a:r>
            <a:r>
              <a:rPr lang="en-US" sz="1800" dirty="0" smtClean="0">
                <a:latin typeface="Times New Roman"/>
                <a:ea typeface="+mn-ea"/>
                <a:cs typeface="Times New Roman"/>
              </a:rPr>
              <a:t>(Crawford, 2007)</a:t>
            </a:r>
          </a:p>
          <a:p>
            <a:pPr lvl="1" fontAlgn="auto">
              <a:spcAft>
                <a:spcPts val="600"/>
              </a:spcAft>
              <a:buFont typeface="Arial"/>
              <a:buChar char="–"/>
              <a:defRPr/>
            </a:pPr>
            <a:r>
              <a:rPr lang="en-US" dirty="0" smtClean="0">
                <a:latin typeface="Times New Roman"/>
                <a:ea typeface="+mn-ea"/>
                <a:cs typeface="Times New Roman"/>
              </a:rPr>
              <a:t>Students</a:t>
            </a:r>
            <a:r>
              <a:rPr lang="en-US" sz="2400" dirty="0" smtClean="0">
                <a:latin typeface="Times New Roman"/>
                <a:ea typeface="+mn-ea"/>
                <a:cs typeface="Times New Roman"/>
              </a:rPr>
              <a:t> </a:t>
            </a:r>
            <a:r>
              <a:rPr lang="en-US" sz="1800" dirty="0" smtClean="0">
                <a:latin typeface="Times New Roman"/>
                <a:ea typeface="+mn-ea"/>
                <a:cs typeface="Times New Roman"/>
              </a:rPr>
              <a:t>(Wheeler, </a:t>
            </a:r>
            <a:r>
              <a:rPr lang="en-US" sz="1800" dirty="0" err="1" smtClean="0">
                <a:latin typeface="Times New Roman"/>
                <a:ea typeface="+mn-ea"/>
                <a:cs typeface="Times New Roman"/>
              </a:rPr>
              <a:t>Maeng</a:t>
            </a:r>
            <a:r>
              <a:rPr lang="en-US" sz="1800" dirty="0" smtClean="0">
                <a:latin typeface="Times New Roman"/>
                <a:ea typeface="+mn-ea"/>
                <a:cs typeface="Times New Roman"/>
              </a:rPr>
              <a:t>, Bell, &amp; Whitworth, 2013)</a:t>
            </a:r>
          </a:p>
          <a:p>
            <a:pPr marL="0" indent="0" fontAlgn="auto">
              <a:spcAft>
                <a:spcPts val="0"/>
              </a:spcAft>
              <a:buFont typeface="Arial"/>
              <a:buNone/>
              <a:defRPr/>
            </a:pPr>
            <a:endParaRPr lang="en-US" sz="4400" dirty="0">
              <a:ea typeface="+mn-ea"/>
              <a:cs typeface="+mn-cs"/>
            </a:endParaRPr>
          </a:p>
        </p:txBody>
      </p:sp>
      <p:grpSp>
        <p:nvGrpSpPr>
          <p:cNvPr id="6146" name="Group 6"/>
          <p:cNvGrpSpPr>
            <a:grpSpLocks/>
          </p:cNvGrpSpPr>
          <p:nvPr/>
        </p:nvGrpSpPr>
        <p:grpSpPr bwMode="auto">
          <a:xfrm>
            <a:off x="0" y="0"/>
            <a:ext cx="9144000" cy="974725"/>
            <a:chOff x="0" y="0"/>
            <a:chExt cx="9144000" cy="974725"/>
          </a:xfrm>
        </p:grpSpPr>
        <p:pic>
          <p:nvPicPr>
            <p:cNvPr id="6147" name="Picture 5" descr="bg-header_smal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974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148" name="Picture 6" descr="log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4300" y="114300"/>
              <a:ext cx="2003425" cy="7699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Tree>
    <p:extLst>
      <p:ext uri="{BB962C8B-B14F-4D97-AF65-F5344CB8AC3E}">
        <p14:creationId xmlns:p14="http://schemas.microsoft.com/office/powerpoint/2010/main" val="249462582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74724"/>
            <a:ext cx="8229600" cy="625476"/>
          </a:xfrm>
        </p:spPr>
        <p:txBody>
          <a:bodyPr>
            <a:normAutofit fontScale="90000"/>
          </a:bodyPr>
          <a:lstStyle/>
          <a:p>
            <a:r>
              <a:rPr lang="en-US" dirty="0" smtClean="0">
                <a:latin typeface="Times New Roman" panose="02020603050405020304" pitchFamily="18" charset="0"/>
                <a:cs typeface="Times New Roman" panose="02020603050405020304" pitchFamily="18" charset="0"/>
              </a:rPr>
              <a:t>What is Mindset?</a:t>
            </a:r>
            <a:endParaRPr lang="en-US" dirty="0">
              <a:latin typeface="Times New Roman" panose="02020603050405020304" pitchFamily="18" charset="0"/>
              <a:cs typeface="Times New Roman" panose="02020603050405020304" pitchFamily="18" charset="0"/>
            </a:endParaRPr>
          </a:p>
        </p:txBody>
      </p:sp>
      <p:sp>
        <p:nvSpPr>
          <p:cNvPr id="4" name="Content Placeholder 3"/>
          <p:cNvSpPr>
            <a:spLocks noGrp="1"/>
          </p:cNvSpPr>
          <p:nvPr>
            <p:ph idx="1"/>
          </p:nvPr>
        </p:nvSpPr>
        <p:spPr>
          <a:xfrm>
            <a:off x="457200" y="2037522"/>
            <a:ext cx="8229600" cy="4525963"/>
          </a:xfrm>
        </p:spPr>
        <p:txBody>
          <a:bodyPr/>
          <a:lstStyle/>
          <a:p>
            <a:pPr marL="0" indent="0">
              <a:buNone/>
            </a:pPr>
            <a:r>
              <a:rPr lang="en-US" dirty="0" smtClean="0">
                <a:latin typeface="Times New Roman" panose="02020603050405020304" pitchFamily="18" charset="0"/>
                <a:cs typeface="Times New Roman" panose="02020603050405020304" pitchFamily="18" charset="0"/>
              </a:rPr>
              <a:t>A belief in the flexibility of a personal trait characteristic </a:t>
            </a:r>
            <a:r>
              <a:rPr lang="en-US" sz="1800" dirty="0" smtClean="0">
                <a:latin typeface="Times New Roman" panose="02020603050405020304" pitchFamily="18" charset="0"/>
                <a:cs typeface="Times New Roman" panose="02020603050405020304" pitchFamily="18" charset="0"/>
              </a:rPr>
              <a:t>(</a:t>
            </a:r>
            <a:r>
              <a:rPr lang="en-US" sz="1800" dirty="0" err="1" smtClean="0">
                <a:latin typeface="Times New Roman" panose="02020603050405020304" pitchFamily="18" charset="0"/>
                <a:cs typeface="Times New Roman" panose="02020603050405020304" pitchFamily="18" charset="0"/>
              </a:rPr>
              <a:t>Dweck</a:t>
            </a:r>
            <a:r>
              <a:rPr lang="en-US" sz="1800" dirty="0" smtClean="0">
                <a:latin typeface="Times New Roman" panose="02020603050405020304" pitchFamily="18" charset="0"/>
                <a:cs typeface="Times New Roman" panose="02020603050405020304" pitchFamily="18" charset="0"/>
              </a:rPr>
              <a:t>, 2006)</a:t>
            </a:r>
          </a:p>
          <a:p>
            <a:pPr lvl="1"/>
            <a:r>
              <a:rPr lang="en-US" dirty="0" smtClean="0">
                <a:latin typeface="Times New Roman" panose="02020603050405020304" pitchFamily="18" charset="0"/>
                <a:cs typeface="Times New Roman" panose="02020603050405020304" pitchFamily="18" charset="0"/>
              </a:rPr>
              <a:t>Growth-minded: believe trait is learned or acquired and can be improved upon</a:t>
            </a:r>
          </a:p>
          <a:p>
            <a:pPr lvl="1"/>
            <a:r>
              <a:rPr lang="en-US" dirty="0" smtClean="0">
                <a:latin typeface="Times New Roman" panose="02020603050405020304" pitchFamily="18" charset="0"/>
                <a:cs typeface="Times New Roman" panose="02020603050405020304" pitchFamily="18" charset="0"/>
              </a:rPr>
              <a:t>Fixed-minded: believe trait is inherited and cannot really be altered</a:t>
            </a:r>
            <a:endParaRPr lang="en-US" dirty="0">
              <a:latin typeface="Times New Roman" panose="02020603050405020304" pitchFamily="18" charset="0"/>
              <a:cs typeface="Times New Roman" panose="02020603050405020304" pitchFamily="18" charset="0"/>
            </a:endParaRPr>
          </a:p>
        </p:txBody>
      </p:sp>
      <p:grpSp>
        <p:nvGrpSpPr>
          <p:cNvPr id="6" name="Group 6"/>
          <p:cNvGrpSpPr>
            <a:grpSpLocks/>
          </p:cNvGrpSpPr>
          <p:nvPr/>
        </p:nvGrpSpPr>
        <p:grpSpPr bwMode="auto">
          <a:xfrm>
            <a:off x="0" y="0"/>
            <a:ext cx="9144000" cy="974725"/>
            <a:chOff x="0" y="0"/>
            <a:chExt cx="9144000" cy="974725"/>
          </a:xfrm>
        </p:grpSpPr>
        <p:pic>
          <p:nvPicPr>
            <p:cNvPr id="7" name="Picture 5" descr="bg-header_smal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974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8" name="Picture 6" descr="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00" y="114300"/>
              <a:ext cx="2003425" cy="7699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3" name="Slide Number Placeholder 2"/>
          <p:cNvSpPr>
            <a:spLocks noGrp="1"/>
          </p:cNvSpPr>
          <p:nvPr>
            <p:ph type="sldNum" sz="quarter" idx="12"/>
          </p:nvPr>
        </p:nvSpPr>
        <p:spPr/>
        <p:txBody>
          <a:bodyPr/>
          <a:lstStyle/>
          <a:p>
            <a:fld id="{7D8C48C7-64F6-264C-9F68-17646AF95383}" type="slidenum">
              <a:rPr lang="en-US" smtClean="0"/>
              <a:t>9</a:t>
            </a:fld>
            <a:endParaRPr lang="en-US"/>
          </a:p>
        </p:txBody>
      </p:sp>
      <p:pic>
        <p:nvPicPr>
          <p:cNvPr id="9" name="Picture 8" descr="SP000819.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19027" y="4685707"/>
            <a:ext cx="2974439" cy="1670643"/>
          </a:xfrm>
          <a:prstGeom prst="rect">
            <a:avLst/>
          </a:prstGeom>
        </p:spPr>
      </p:pic>
    </p:spTree>
    <p:extLst>
      <p:ext uri="{BB962C8B-B14F-4D97-AF65-F5344CB8AC3E}">
        <p14:creationId xmlns:p14="http://schemas.microsoft.com/office/powerpoint/2010/main" val="7683946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116</TotalTime>
  <Words>804</Words>
  <Application>Microsoft Office PowerPoint</Application>
  <PresentationFormat>On-screen Show (4:3)</PresentationFormat>
  <Paragraphs>181</Paragraphs>
  <Slides>23</Slides>
  <Notes>10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23</vt:i4>
      </vt:variant>
    </vt:vector>
  </HeadingPairs>
  <TitlesOfParts>
    <vt:vector size="30" baseType="lpstr">
      <vt:lpstr>ＭＳ Ｐゴシック</vt:lpstr>
      <vt:lpstr>Arial</vt:lpstr>
      <vt:lpstr>Calibri</vt:lpstr>
      <vt:lpstr>Times New Roman</vt:lpstr>
      <vt:lpstr>Webdings</vt:lpstr>
      <vt:lpstr>Wingdings</vt:lpstr>
      <vt:lpstr>Office Theme</vt:lpstr>
      <vt:lpstr>  Inquiry Teaching Practices and The Effect of Mindset  </vt:lpstr>
      <vt:lpstr>Your Presenters</vt:lpstr>
      <vt:lpstr>Your Presenters</vt:lpstr>
      <vt:lpstr>Our Goals Today</vt:lpstr>
      <vt:lpstr>What is Inquiry?</vt:lpstr>
      <vt:lpstr>Inquiry-Based Lesson: Student Actions </vt:lpstr>
      <vt:lpstr> Importance of Inquiry Teaching</vt:lpstr>
      <vt:lpstr>PowerPoint Presentation</vt:lpstr>
      <vt:lpstr>What is Mindset?</vt:lpstr>
      <vt:lpstr>Mindset Domains</vt:lpstr>
      <vt:lpstr>Mindset &amp; Behavior</vt:lpstr>
      <vt:lpstr>Intelligence Mindset</vt:lpstr>
      <vt:lpstr> Teaching Mindset</vt:lpstr>
      <vt:lpstr>Our Research at UVa</vt:lpstr>
      <vt:lpstr>Measuring Teaching Mindset</vt:lpstr>
      <vt:lpstr>Measuring Aversion to Novelty</vt:lpstr>
      <vt:lpstr>Teaching Mindset</vt:lpstr>
      <vt:lpstr>Novelty Aversion</vt:lpstr>
      <vt:lpstr>PD &amp; Mindset</vt:lpstr>
      <vt:lpstr>PowerPoint Presentation</vt:lpstr>
      <vt:lpstr>PowerPoint Presentation</vt:lpstr>
      <vt:lpstr>PowerPoint Presentation</vt:lpstr>
      <vt:lpstr>Putting It All Together</vt:lpstr>
    </vt:vector>
  </TitlesOfParts>
  <Company>University of Virginia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Inquiry Teaching Practices and The Effect of Mindset</dc:title>
  <dc:creator>Amanda Gonczi</dc:creator>
  <cp:lastModifiedBy>Justin Kirkland</cp:lastModifiedBy>
  <cp:revision>14</cp:revision>
  <dcterms:created xsi:type="dcterms:W3CDTF">2015-04-17T15:44:19Z</dcterms:created>
  <dcterms:modified xsi:type="dcterms:W3CDTF">2017-03-29T13:46:54Z</dcterms:modified>
</cp:coreProperties>
</file>